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embeddedFontLst>
    <p:embeddedFont>
      <p:font typeface="Nunito"/>
      <p:regular r:id="rId100"/>
      <p:bold r:id="rId101"/>
      <p:italic r:id="rId102"/>
      <p:boldItalic r:id="rId103"/>
    </p:embeddedFont>
    <p:embeddedFont>
      <p:font typeface="Lobster"/>
      <p:regular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3F8ADEB-2B1F-4F1B-83CC-1EDB5FA608B2}">
  <a:tblStyle styleId="{63F8ADEB-2B1F-4F1B-83CC-1EDB5FA608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A602AD3-94BC-4C0B-9009-0AFCC128C1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57A8C77-5E2D-478D-96EE-3FE234F0BB0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Lobster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Nunito-boldItalic.fntdata"/><Relationship Id="rId102" Type="http://schemas.openxmlformats.org/officeDocument/2006/relationships/font" Target="fonts/Nunito-italic.fntdata"/><Relationship Id="rId101" Type="http://schemas.openxmlformats.org/officeDocument/2006/relationships/font" Target="fonts/Nunito-bold.fntdata"/><Relationship Id="rId100" Type="http://schemas.openxmlformats.org/officeDocument/2006/relationships/font" Target="fonts/Nunit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a6e50a2a2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a6e50a2a2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a6e50a2a2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a6e50a2a2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7d5df9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a7d5df9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a6e50a2a2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a6e50a2a2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6e50a2a2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a6e50a2a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a6e50a2a2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a6e50a2a2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6e50a2a2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a6e50a2a2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a6e50a2a2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a6e50a2a2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6e50a2a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a6e50a2a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6e50a2a2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6e50a2a2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6e50a2a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6e50a2a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6e50a2a2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a6e50a2a2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6e50a2a2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6e50a2a2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a6e50a2a2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a6e50a2a2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a6e50a2a2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a6e50a2a2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6e50a2a2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a6e50a2a2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6e50a2a2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6e50a2a2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6e50a2a2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6e50a2a2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6e50a2a2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6e50a2a2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a6e50a2a2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a6e50a2a2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a6e50a2a2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a6e50a2a2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6e50a2a2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a6e50a2a2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6e50a2a2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6e50a2a2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a6e50a2a2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a6e50a2a2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6e50a2a2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6e50a2a2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a6e50a2a2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a6e50a2a2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a7d5df9e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a7d5df9e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a7d5df9e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a7d5df9e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a6e50a2a2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a6e50a2a2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1: </a:t>
            </a:r>
            <a:r>
              <a:rPr lang="en"/>
              <a:t>Tokenizing the column “text” which contains tweets to “words”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is the process of breaking a sentence into individual terms or words. A simple Tokenizer class provides this functionality.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a7d5df9e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a7d5df9e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2</a:t>
            </a:r>
            <a:r>
              <a:rPr lang="en"/>
              <a:t>: Applying TF to the column “words” to “tf”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Frequency is the frequency of words in the column to the total number of words in the document.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a7d5df9e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a7d5df9e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3</a:t>
            </a:r>
            <a:r>
              <a:rPr lang="en"/>
              <a:t>: Applying IDF to the column “tf” to “features”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Document Frequency is the log of the total number of documents divided by the number of words that contain the specific word</a:t>
            </a:r>
            <a:endParaRPr b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a7d5df9e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a7d5df9e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4: </a:t>
            </a:r>
            <a:r>
              <a:rPr lang="en"/>
              <a:t>Sentiment to label indexer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column of labels to a column of label indices is encoded by the StringIndexer where the indices are ordered by label frequencies,most frequent label gets index 0. 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6e50a2a2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6e50a2a2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a7d5df9ed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a7d5df9ed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4: </a:t>
            </a:r>
            <a:r>
              <a:rPr lang="en"/>
              <a:t>Sentiment to label indexer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column of labels to a column of label indices is encoded by the StringIndexer where the indices are ordered by label frequencies,most frequent label gets index 0. </a:t>
            </a:r>
            <a:endParaRPr b="1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a7d5df9e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a7d5df9e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a7d5df9ed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a7d5df9ed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a7d5df9ed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a7d5df9ed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a7d5df9e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a7d5df9e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a7d5df9e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a7d5df9e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a7d5df9e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a7d5df9e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a7d5df9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a7d5df9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a7d5df9e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a7d5df9e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a7d5df9e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a7d5df9e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a6e50a2a2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a6e50a2a2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a7d5df9e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a7d5df9e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a7d5df9e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a7d5df9e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a7d5df9e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a7d5df9e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a7d5df9ed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a7d5df9e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a7d5df9e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a7d5df9e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a7d5df9ed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a7d5df9ed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a7d5df9ed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a7d5df9e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a7d5df9ed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a7d5df9ed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a7d5df9ed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a7d5df9ed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a7d5df9e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a7d5df9e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6e50a2a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6e50a2a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a7d5df9e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a7d5df9e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a7d5df9ed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7a7d5df9ed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a7d5df9ed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7a7d5df9ed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a7d5df9ed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a7d5df9ed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a7d5df9ed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a7d5df9ed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a7d5df9e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a7d5df9e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a7d5df9e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a7d5df9e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a7d5df9ed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a7d5df9e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a7d5df9ed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a7d5df9ed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a7d5df9ed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7a7d5df9ed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6e50a2a2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6e50a2a2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a6e50a2a2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a6e50a2a2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a6e50a2a2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a6e50a2a2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a7d5df9ed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a7d5df9ed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7a7d5df9ed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7a7d5df9ed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a7d5df9ed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7a7d5df9ed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a7d5df9ed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a7d5df9ed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7a7d5df9e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7a7d5df9e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7a7d5df9ed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7a7d5df9ed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a7d5df9ed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a7d5df9ed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a7fcee7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a7fcee7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a6e50a2a2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a6e50a2a2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a7fcee7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a7fcee7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a7fcee74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a7fcee74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a7d5df9e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a7d5df9e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7a7d5df9e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7a7d5df9e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a7d5df9ed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a7d5df9ed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7a7d5df9ed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7a7d5df9e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a7d5df9ed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a7d5df9ed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7a7d5df9ed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7a7d5df9ed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7a7d5df9e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7a7d5df9e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a7d5df9e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7a7d5df9e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6e50a2a2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6e50a2a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7a7d5df9ed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7a7d5df9ed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7a7d5df9ed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7a7d5df9ed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a7d5df9ed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a7d5df9ed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a7d5df9e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a7d5df9e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Relationship Id="rId4" Type="http://schemas.openxmlformats.org/officeDocument/2006/relationships/image" Target="../media/image7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aggle.com/kazanova/sentiment14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6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g"/><Relationship Id="rId4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jp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19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7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jp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19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19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2.png"/><Relationship Id="rId12" Type="http://schemas.openxmlformats.org/officeDocument/2006/relationships/image" Target="../media/image19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jpg"/><Relationship Id="rId4" Type="http://schemas.openxmlformats.org/officeDocument/2006/relationships/image" Target="../media/image7.gif"/><Relationship Id="rId5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2.png"/><Relationship Id="rId12" Type="http://schemas.openxmlformats.org/officeDocument/2006/relationships/image" Target="../media/image19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2.png"/><Relationship Id="rId13" Type="http://schemas.openxmlformats.org/officeDocument/2006/relationships/image" Target="../media/image19.gif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9.gif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2.png"/><Relationship Id="rId13" Type="http://schemas.openxmlformats.org/officeDocument/2006/relationships/image" Target="../media/image19.gif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7.gif"/><Relationship Id="rId5" Type="http://schemas.openxmlformats.org/officeDocument/2006/relationships/image" Target="../media/image4.jp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2.png"/><Relationship Id="rId13" Type="http://schemas.openxmlformats.org/officeDocument/2006/relationships/image" Target="../media/image55.jp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15" Type="http://schemas.openxmlformats.org/officeDocument/2006/relationships/image" Target="../media/image67.png"/><Relationship Id="rId14" Type="http://schemas.openxmlformats.org/officeDocument/2006/relationships/image" Target="../media/image59.png"/><Relationship Id="rId17" Type="http://schemas.openxmlformats.org/officeDocument/2006/relationships/image" Target="../media/image19.gif"/><Relationship Id="rId16" Type="http://schemas.openxmlformats.org/officeDocument/2006/relationships/image" Target="../media/image60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16.jpg"/><Relationship Id="rId5" Type="http://schemas.openxmlformats.org/officeDocument/2006/relationships/image" Target="../media/image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Relationship Id="rId4" Type="http://schemas.openxmlformats.org/officeDocument/2006/relationships/image" Target="../media/image65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2.png"/><Relationship Id="rId13" Type="http://schemas.openxmlformats.org/officeDocument/2006/relationships/image" Target="../media/image55.jp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15" Type="http://schemas.openxmlformats.org/officeDocument/2006/relationships/image" Target="../media/image67.png"/><Relationship Id="rId14" Type="http://schemas.openxmlformats.org/officeDocument/2006/relationships/image" Target="../media/image59.png"/><Relationship Id="rId17" Type="http://schemas.openxmlformats.org/officeDocument/2006/relationships/image" Target="../media/image19.gif"/><Relationship Id="rId16" Type="http://schemas.openxmlformats.org/officeDocument/2006/relationships/image" Target="../media/image60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latin typeface="Lobster"/>
                <a:ea typeface="Lobster"/>
                <a:cs typeface="Lobster"/>
                <a:sym typeface="Lobster"/>
              </a:rPr>
              <a:t>StockFlix</a:t>
            </a:r>
            <a:endParaRPr i="1" sz="9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48828" r="0" t="0"/>
          <a:stretch/>
        </p:blipFill>
        <p:spPr>
          <a:xfrm>
            <a:off x="4219471" y="3686726"/>
            <a:ext cx="705051" cy="6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4">
            <a:alphaModFix/>
          </a:blip>
          <a:srcRect b="7645" l="8389" r="8214" t="16122"/>
          <a:stretch/>
        </p:blipFill>
        <p:spPr>
          <a:xfrm>
            <a:off x="5223550" y="3543050"/>
            <a:ext cx="1305209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witter logo" id="137" name="Google Shape;137;p14"/>
          <p:cNvPicPr preferRelativeResize="0"/>
          <p:nvPr/>
        </p:nvPicPr>
        <p:blipFill rotWithShape="1">
          <a:blip r:embed="rId5">
            <a:alphaModFix/>
          </a:blip>
          <a:srcRect b="18201" l="25944" r="25141" t="22021"/>
          <a:stretch/>
        </p:blipFill>
        <p:spPr>
          <a:xfrm>
            <a:off x="2615234" y="3562256"/>
            <a:ext cx="1305204" cy="91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938" y="511906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1185650" y="340625"/>
            <a:ext cx="50703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How to analyze stockholder’s mood?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938" y="511906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1185650" y="340625"/>
            <a:ext cx="50703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How to analyze stockholder’s mood?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social media platforms"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825" y="1609025"/>
            <a:ext cx="4589649" cy="305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5689850" y="2675700"/>
            <a:ext cx="3012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Social Media</a:t>
            </a:r>
            <a:endParaRPr b="1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220" name="Google Shape;220;p25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223" name="Google Shape;223;p25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5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5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witter gif" id="230" name="Google Shape;230;p26"/>
          <p:cNvPicPr preferRelativeResize="0"/>
          <p:nvPr/>
        </p:nvPicPr>
        <p:blipFill rotWithShape="1">
          <a:blip r:embed="rId3">
            <a:alphaModFix/>
          </a:blip>
          <a:srcRect b="18669" l="6824" r="64738" t="33556"/>
          <a:stretch/>
        </p:blipFill>
        <p:spPr>
          <a:xfrm>
            <a:off x="511925" y="1852637"/>
            <a:ext cx="1712175" cy="14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of twitter users"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404" y="499725"/>
            <a:ext cx="6546050" cy="4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witter gif" id="236" name="Google Shape;236;p27"/>
          <p:cNvPicPr preferRelativeResize="0"/>
          <p:nvPr/>
        </p:nvPicPr>
        <p:blipFill rotWithShape="1">
          <a:blip r:embed="rId3">
            <a:alphaModFix/>
          </a:blip>
          <a:srcRect b="18669" l="6824" r="64738" t="33556"/>
          <a:stretch/>
        </p:blipFill>
        <p:spPr>
          <a:xfrm>
            <a:off x="511925" y="1852637"/>
            <a:ext cx="1712175" cy="14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ntiment analysis"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475" y="962025"/>
            <a:ext cx="4286250" cy="321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3025950" y="560675"/>
            <a:ext cx="3092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460350" y="1251575"/>
            <a:ext cx="822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Tweets from “Sentiment140” originated from a </a:t>
            </a:r>
            <a:r>
              <a:rPr b="1" lang="en" sz="1800">
                <a:solidFill>
                  <a:srgbClr val="FF0000"/>
                </a:solidFill>
              </a:rPr>
              <a:t>Stanford research project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Sentiment140 included </a:t>
            </a:r>
            <a:r>
              <a:rPr b="1" lang="en" sz="1800">
                <a:solidFill>
                  <a:srgbClr val="FF0000"/>
                </a:solidFill>
              </a:rPr>
              <a:t>1.6 million tweets</a:t>
            </a:r>
            <a:r>
              <a:rPr lang="en" sz="1800"/>
              <a:t> which was loaded to train our model.</a:t>
            </a:r>
            <a:r>
              <a:rPr b="1" lang="en" sz="1800"/>
              <a:t>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" sz="1800"/>
              <a:t>Source: </a:t>
            </a:r>
            <a:r>
              <a:rPr b="1" lang="en" sz="1800" u="sng">
                <a:solidFill>
                  <a:srgbClr val="1155CC"/>
                </a:solidFill>
                <a:hlinkClick r:id="rId3"/>
              </a:rPr>
              <a:t>https://www.kaggle.com/kazanova/sentiment140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hive icon"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225" y="1843300"/>
            <a:ext cx="25050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able icon"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000" y="1843300"/>
            <a:ext cx="1799928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hive icon"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50" y="1843300"/>
            <a:ext cx="25050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able icon"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925" y="1843300"/>
            <a:ext cx="1799928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2638" y="1602775"/>
            <a:ext cx="17430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/>
        </p:nvSpPr>
        <p:spPr>
          <a:xfrm>
            <a:off x="1172138" y="3512800"/>
            <a:ext cx="3164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Sentiment140</a:t>
            </a:r>
            <a:endParaRPr b="1" sz="2400"/>
          </a:p>
        </p:txBody>
      </p:sp>
      <p:cxnSp>
        <p:nvCxnSpPr>
          <p:cNvPr id="265" name="Google Shape;265;p31"/>
          <p:cNvCxnSpPr/>
          <p:nvPr/>
        </p:nvCxnSpPr>
        <p:spPr>
          <a:xfrm>
            <a:off x="3890150" y="2752938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Start Hive. </a:t>
            </a:r>
            <a:endParaRPr b="1"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[cloudera@quickstart - ]$ hive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Create Hive Table. </a:t>
            </a:r>
            <a:endParaRPr b="1"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ive &gt; CREATE TABLE twitter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(sentiment STRING, id STRING, date STRING,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query STRING, tweet STRING)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ROW FORMAT DELIMITED FIELDS BY ‘,’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STORED AS textfile;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Load sentiment140 dataset. </a:t>
            </a:r>
            <a:endParaRPr b="1"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ive	&gt; LOAD DATA LOCAL INPATH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‘/home/cloudera/Downloads/twitter_data.csv’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INTO TABLE twitter;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Verify the created table.</a:t>
            </a:r>
            <a:endParaRPr b="1"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ive &gt; SELECT * FROM twitter;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450" y="650476"/>
            <a:ext cx="3090500" cy="38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-236125" y="2893475"/>
            <a:ext cx="61827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</a:rPr>
              <a:t>stockflix.herokuapp.com</a:t>
            </a:r>
            <a:endParaRPr b="1" sz="3000">
              <a:solidFill>
                <a:srgbClr val="38761D"/>
              </a:solidFill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438800" y="1443900"/>
            <a:ext cx="4753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 see our results visit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33"/>
          <p:cNvGraphicFramePr/>
          <p:nvPr/>
        </p:nvGraphicFramePr>
        <p:xfrm>
          <a:off x="683050" y="127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{63F8ADEB-2B1F-4F1B-83CC-1EDB5FA608B2}</a:tableStyleId>
              </a:tblPr>
              <a:tblGrid>
                <a:gridCol w="730550"/>
                <a:gridCol w="667000"/>
                <a:gridCol w="1100875"/>
                <a:gridCol w="1159350"/>
                <a:gridCol w="1398625"/>
                <a:gridCol w="2947000"/>
              </a:tblGrid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Target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ids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date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flag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text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1467810369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 Apr 06 22:19:45 PDT 2009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NO_QUERY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TheSpecialOne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1zl - Awww, that's a bummer.  You shoulda got David Carr of Third Day to do it. ;D</a:t>
                      </a:r>
                      <a:endParaRPr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6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1467810672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 Apr 06 22:19:49 PDT 2009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NO_QUERY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scotthamilton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texting it... and might cry as a result  School today also. Blah!</a:t>
                      </a:r>
                      <a:endParaRPr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2" name="Google Shape;282;p34"/>
          <p:cNvGraphicFramePr/>
          <p:nvPr/>
        </p:nvGraphicFramePr>
        <p:xfrm>
          <a:off x="683050" y="127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{63F8ADEB-2B1F-4F1B-83CC-1EDB5FA608B2}</a:tableStyleId>
              </a:tblPr>
              <a:tblGrid>
                <a:gridCol w="730550"/>
                <a:gridCol w="667000"/>
                <a:gridCol w="1100875"/>
                <a:gridCol w="1159350"/>
                <a:gridCol w="1398625"/>
                <a:gridCol w="2947000"/>
              </a:tblGrid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Target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ids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date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flag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text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1467810369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 Apr 06 22:19:45 PDT 2009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NO_QUERY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TheSpecialOne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1zl - Awww, that's a bummer.  You shoulda got David Carr of Third Day to do it. ;D</a:t>
                      </a:r>
                      <a:endParaRPr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6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1467810672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 Apr 06 22:19:49 PDT 2009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NO_QUERY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scotthamilton</a:t>
                      </a:r>
                      <a:endParaRPr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texting it... and might cry as a result  School today also. Blah!</a:t>
                      </a:r>
                      <a:endParaRPr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34"/>
          <p:cNvSpPr txBox="1"/>
          <p:nvPr/>
        </p:nvSpPr>
        <p:spPr>
          <a:xfrm>
            <a:off x="463150" y="3626350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i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Removing Unnecessary Columns</a:t>
            </a:r>
            <a:endParaRPr b="1" i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9" name="Google Shape;289;p35"/>
          <p:cNvGraphicFramePr/>
          <p:nvPr/>
        </p:nvGraphicFramePr>
        <p:xfrm>
          <a:off x="2733225" y="125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{63F8ADEB-2B1F-4F1B-83CC-1EDB5FA608B2}</a:tableStyleId>
              </a:tblPr>
              <a:tblGrid>
                <a:gridCol w="730550"/>
                <a:gridCol w="2947000"/>
              </a:tblGrid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Target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text</a:t>
                      </a:r>
                      <a:endParaRPr b="1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1zl - Awww, that's a bummer.  You shoulda got David Carr of Third Day to do it. ;D</a:t>
                      </a:r>
                      <a:endParaRPr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6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texting it... and might cry as a result  School today also. Blah!</a:t>
                      </a:r>
                      <a:endParaRPr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Remove Unnecessary columns. </a:t>
            </a:r>
            <a:endParaRPr b="1" sz="17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ive &gt; CREATE TABLE filtered_twitter AS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&gt; SELECT sentiment, tweet FROM twitter;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itter Tweet Bird Social - Free vector graphic on Pixabay"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31" y="338288"/>
            <a:ext cx="909260" cy="725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1780393" y="447448"/>
            <a:ext cx="1739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cxnSp>
        <p:nvCxnSpPr>
          <p:cNvPr id="301" name="Google Shape;301;p37"/>
          <p:cNvCxnSpPr/>
          <p:nvPr/>
        </p:nvCxnSpPr>
        <p:spPr>
          <a:xfrm flipH="1" rot="10800000">
            <a:off x="3148699" y="2247170"/>
            <a:ext cx="20520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7"/>
          <p:cNvSpPr txBox="1"/>
          <p:nvPr/>
        </p:nvSpPr>
        <p:spPr>
          <a:xfrm>
            <a:off x="571475" y="1266315"/>
            <a:ext cx="32481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👏👏👏This historic #WorldPolioDay sees wild poliovirus type 3 declared eradicated 🌎🌍🌏. http://bit.ly/362Hcaz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remains. #EndPolio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r>
              <a:rPr b="1" lang="en">
                <a:solidFill>
                  <a:srgbClr val="FF0000"/>
                </a:solidFill>
              </a:rPr>
              <a:t>@cdc @worldhealth organization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💻 Business Highlights: More Personal Computing 🎮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⬆️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commercial products and cloud services revenue ⬆️ 26%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⬆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@BusinessInsider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#Microsoft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3" name="Google Shape;303;p37"/>
          <p:cNvSpPr txBox="1"/>
          <p:nvPr/>
        </p:nvSpPr>
        <p:spPr>
          <a:xfrm>
            <a:off x="2949600" y="1820275"/>
            <a:ext cx="2425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</a:rPr>
              <a:t>2. </a:t>
            </a:r>
            <a:r>
              <a:rPr b="1" i="1" lang="en">
                <a:solidFill>
                  <a:srgbClr val="FF0000"/>
                </a:solidFill>
              </a:rPr>
              <a:t>Remove ‘@’ mentions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descr="Twitter Tweet Bird Social - Free vector graphic on Pixabay"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82" y="514578"/>
            <a:ext cx="909260" cy="725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6533344" y="623738"/>
            <a:ext cx="1739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sp>
        <p:nvSpPr>
          <p:cNvPr id="306" name="Google Shape;306;p37"/>
          <p:cNvSpPr txBox="1"/>
          <p:nvPr/>
        </p:nvSpPr>
        <p:spPr>
          <a:xfrm>
            <a:off x="5324425" y="1333425"/>
            <a:ext cx="32481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👏👏👏This historic #WorldPolioDay sees wild poliovirus type 3 declared eradicated 🌎🌍🌏. http://bit.ly/362Hcaz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remains. #EndPolio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💻 Business Highlights: More Personal Computing 🎮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⬆️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commercial products and cloud services revenue ⬆️ 26%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⬆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#Microsoft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Remove ‘@’ mentions in the tweets. </a:t>
            </a:r>
            <a:endParaRPr b="1" sz="17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hive&gt; CREATE TABLE filtered_twitter_2 as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SELECT sentiment,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TRANSLATE(tweet, ‘@([A-Z][a-z])*’, ‘’)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FROM filtered_twitter;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itter Tweet Bird Social - Free vector graphic on Pixabay"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36" y="332499"/>
            <a:ext cx="910719" cy="72734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1754458" y="441946"/>
            <a:ext cx="1742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cxnSp>
        <p:nvCxnSpPr>
          <p:cNvPr id="318" name="Google Shape;318;p39"/>
          <p:cNvCxnSpPr/>
          <p:nvPr/>
        </p:nvCxnSpPr>
        <p:spPr>
          <a:xfrm flipH="1" rot="10800000">
            <a:off x="3559000" y="2316175"/>
            <a:ext cx="1291800" cy="2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9"/>
          <p:cNvSpPr txBox="1"/>
          <p:nvPr/>
        </p:nvSpPr>
        <p:spPr>
          <a:xfrm>
            <a:off x="543599" y="1262961"/>
            <a:ext cx="32532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👏👏👏This historic #WorldPolioDay sees wild poliovirus type 3 declared eradicated 🌎🌍🌏. </a:t>
            </a:r>
            <a:r>
              <a:rPr b="1" lang="en">
                <a:solidFill>
                  <a:srgbClr val="FF0000"/>
                </a:solidFill>
              </a:rPr>
              <a:t>http://bit.ly/362Hcaz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 poliovirus type 2 was eradicated in 2015: just one strain remains. #EndPolio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💻 Business Highlights: More Personal Computing 🎮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⬆️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commercial products and cloud services revenue ⬆️ 26%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⬆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#Microsoft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0" name="Google Shape;320;p39"/>
          <p:cNvSpPr txBox="1"/>
          <p:nvPr/>
        </p:nvSpPr>
        <p:spPr>
          <a:xfrm>
            <a:off x="3290875" y="1888375"/>
            <a:ext cx="1640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</a:rPr>
              <a:t>3. </a:t>
            </a:r>
            <a:r>
              <a:rPr b="1" i="1" lang="en">
                <a:solidFill>
                  <a:srgbClr val="FF0000"/>
                </a:solidFill>
              </a:rPr>
              <a:t>Revome URL’s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descr="Twitter Tweet Bird Social - Free vector graphic on Pixabay"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742" y="429051"/>
            <a:ext cx="910719" cy="7273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/>
          <p:nvPr/>
        </p:nvSpPr>
        <p:spPr>
          <a:xfrm>
            <a:off x="6446465" y="538498"/>
            <a:ext cx="1742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sp>
        <p:nvSpPr>
          <p:cNvPr id="323" name="Google Shape;323;p39"/>
          <p:cNvSpPr txBox="1"/>
          <p:nvPr/>
        </p:nvSpPr>
        <p:spPr>
          <a:xfrm>
            <a:off x="5235600" y="1250050"/>
            <a:ext cx="3253200" cy="3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👏👏👏This historic #WorldPolioDay sees wild poliovirus type 3 declared eradicated 🌎🌍🌏.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 poliovirus type 2 was eradicated in 2015: just one strain remains. #EndPolio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💻 Business Highlights: More Personal Computing 🎮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⬆️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commercial products and cloud services revenue ⬆️ 26%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⬆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#Microsoft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Remove URLs in the tweets. </a:t>
            </a:r>
            <a:endParaRPr b="1" sz="1700"/>
          </a:p>
          <a:p>
            <a:pPr indent="381000" lvl="0" marL="9906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hive 	&gt; select REPLACE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381000" lvl="0" marL="1905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&gt;( @stringtofix , Substring(@StringToFix 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381000" lvl="0" marL="1905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CHARINDEX('&lt;a href=', @StringToFix)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381000" lvl="0" marL="1905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-- Starting Point -- End Point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- Starting Point with 4 more spaces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CHARINDEX('&lt;/a&gt;', @StringToFix)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CHARINDEX('&lt;a href=', @StringToFix) +4 ) 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' ' ) as ResultField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itter Tweet Bird Social - Free vector graphic on Pixabay" id="333" name="Google Shape;3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03" y="228163"/>
            <a:ext cx="905545" cy="7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/>
        </p:nvSpPr>
        <p:spPr>
          <a:xfrm>
            <a:off x="1782048" y="337552"/>
            <a:ext cx="173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cxnSp>
        <p:nvCxnSpPr>
          <p:cNvPr id="335" name="Google Shape;335;p41"/>
          <p:cNvCxnSpPr/>
          <p:nvPr/>
        </p:nvCxnSpPr>
        <p:spPr>
          <a:xfrm flipH="1" rot="10800000">
            <a:off x="3575764" y="2279342"/>
            <a:ext cx="1860300" cy="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1"/>
          <p:cNvSpPr txBox="1"/>
          <p:nvPr/>
        </p:nvSpPr>
        <p:spPr>
          <a:xfrm>
            <a:off x="524125" y="1158139"/>
            <a:ext cx="32349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👏👏👏This historic #WorldPolioDay sees wild poliovirus type 3 declared eradicated </a:t>
            </a:r>
            <a:r>
              <a:rPr b="1" lang="en"/>
              <a:t>🌎🌍🌏.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Wild poliovirus type 2 was eradicated in 2015: just one strain remains. #EndPolio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💻 Business Highlights: More Personal Computing 🎮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⬆️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commercial products and cloud services revenue ⬆️ 26%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⬆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#Microsoft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7" name="Google Shape;337;p41"/>
          <p:cNvSpPr txBox="1"/>
          <p:nvPr/>
        </p:nvSpPr>
        <p:spPr>
          <a:xfrm>
            <a:off x="3374049" y="1851546"/>
            <a:ext cx="2125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</a:rPr>
              <a:t>4. </a:t>
            </a:r>
            <a:r>
              <a:rPr b="1" i="1" lang="en">
                <a:solidFill>
                  <a:srgbClr val="FF0000"/>
                </a:solidFill>
              </a:rPr>
              <a:t>Encode with ‘UTF-8”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descr="Twitter Tweet Bird Social - Free vector graphic on Pixabay"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505" y="337557"/>
            <a:ext cx="905545" cy="7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6640050" y="446947"/>
            <a:ext cx="173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sp>
        <p:nvSpPr>
          <p:cNvPr id="340" name="Google Shape;340;p41"/>
          <p:cNvSpPr txBox="1"/>
          <p:nvPr/>
        </p:nvSpPr>
        <p:spPr>
          <a:xfrm>
            <a:off x="5436074" y="1158127"/>
            <a:ext cx="32349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\xe2\x80\xa6</a:t>
            </a:r>
            <a:r>
              <a:rPr b="1" lang="en"/>
              <a:t> This historic #WorldPolioDay sees wild poliovirus type 3 declared eradicated e</a:t>
            </a:r>
            <a:r>
              <a:rPr b="1" lang="en">
                <a:solidFill>
                  <a:srgbClr val="FF0000"/>
                </a:solidFill>
              </a:rPr>
              <a:t>\xe2\x80\xa6.</a:t>
            </a:r>
            <a:r>
              <a:rPr b="1" lang="en"/>
              <a:t> </a:t>
            </a:r>
            <a:r>
              <a:rPr b="1" lang="en"/>
              <a:t>Wild 2015: just one strain remains. #EndPolio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 \xa6 </a:t>
            </a:r>
            <a:r>
              <a:rPr b="1" lang="en"/>
              <a:t>Business Highlights: More Personal Computing</a:t>
            </a:r>
            <a:r>
              <a:rPr b="1" lang="en"/>
              <a:t> </a:t>
            </a:r>
            <a:r>
              <a:rPr b="1" lang="en">
                <a:solidFill>
                  <a:srgbClr val="FF0000"/>
                </a:solidFill>
              </a:rPr>
              <a:t>\x5u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</a:t>
            </a:r>
            <a:r>
              <a:rPr b="1" lang="en">
                <a:solidFill>
                  <a:srgbClr val="FF0000"/>
                </a:solidFill>
              </a:rPr>
              <a:t>\xe2\x80\xa6</a:t>
            </a:r>
            <a:r>
              <a:rPr b="1" lang="en"/>
              <a:t>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commercial products and cloud services revenue</a:t>
            </a: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\x89</a:t>
            </a:r>
            <a:r>
              <a:rPr b="1" lang="en"/>
              <a:t> 26%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</a:t>
            </a:r>
            <a:r>
              <a:rPr b="1" lang="en">
                <a:solidFill>
                  <a:srgbClr val="FF0000"/>
                </a:solidFill>
              </a:rPr>
              <a:t>\xe2 </a:t>
            </a:r>
            <a:r>
              <a:rPr b="1" lang="en"/>
              <a:t>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#Microsoft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Encode </a:t>
            </a:r>
            <a:r>
              <a:rPr b="1" lang="en" sz="1700"/>
              <a:t>tweets in UTF-8. </a:t>
            </a:r>
            <a:endParaRPr b="1" sz="1700"/>
          </a:p>
          <a:p>
            <a:pPr indent="381000" lvl="0" marL="9906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hive 	&gt;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SELECT sentiment,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381000" lvl="0" marL="1905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CONVERT(tweet USING utf8)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381000" lvl="0" marL="1905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FROM tweets;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381000" lvl="0" marL="9906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/>
        </p:nvSpPr>
        <p:spPr>
          <a:xfrm>
            <a:off x="209650" y="209650"/>
            <a:ext cx="8721600" cy="4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</a:rPr>
              <a:t>Background</a:t>
            </a:r>
            <a:endParaRPr b="1" sz="36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Many economist have argued that the stock market is random because it is governed by random events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 is it really?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lated image" id="150" name="Google Shape;150;p16"/>
          <p:cNvPicPr preferRelativeResize="0"/>
          <p:nvPr/>
        </p:nvPicPr>
        <p:blipFill rotWithShape="1">
          <a:blip r:embed="rId3">
            <a:alphaModFix/>
          </a:blip>
          <a:srcRect b="12425" l="0" r="0" t="13521"/>
          <a:stretch/>
        </p:blipFill>
        <p:spPr>
          <a:xfrm>
            <a:off x="1653375" y="2740275"/>
            <a:ext cx="3014604" cy="167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nking man" id="151" name="Google Shape;151;p16"/>
          <p:cNvPicPr preferRelativeResize="0"/>
          <p:nvPr/>
        </p:nvPicPr>
        <p:blipFill rotWithShape="1">
          <a:blip r:embed="rId4">
            <a:alphaModFix/>
          </a:blip>
          <a:srcRect b="7321" l="0" r="0" t="0"/>
          <a:stretch/>
        </p:blipFill>
        <p:spPr>
          <a:xfrm>
            <a:off x="5225325" y="2740275"/>
            <a:ext cx="1636750" cy="16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itter Tweet Bird Social - Free vector graphic on Pixabay"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97" y="228150"/>
            <a:ext cx="903024" cy="72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/>
        </p:nvSpPr>
        <p:spPr>
          <a:xfrm>
            <a:off x="1681021" y="337543"/>
            <a:ext cx="1727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cxnSp>
        <p:nvCxnSpPr>
          <p:cNvPr id="352" name="Google Shape;352;p43"/>
          <p:cNvCxnSpPr/>
          <p:nvPr/>
        </p:nvCxnSpPr>
        <p:spPr>
          <a:xfrm flipH="1" rot="10800000">
            <a:off x="3500922" y="2851946"/>
            <a:ext cx="1759800" cy="1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3"/>
          <p:cNvSpPr txBox="1"/>
          <p:nvPr/>
        </p:nvSpPr>
        <p:spPr>
          <a:xfrm>
            <a:off x="426600" y="1158151"/>
            <a:ext cx="32256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\xe2\x80\xa6 This historic #WorldPolioDay sees wild poliovirus type 3 declared eradicated e\xe2\x80\xa6. Wild poliovirus type 2 was eradicated in 2015: just one strain remains. </a:t>
            </a:r>
            <a:r>
              <a:rPr b="1" lang="en">
                <a:solidFill>
                  <a:srgbClr val="FF0000"/>
                </a:solidFill>
              </a:rPr>
              <a:t>#EndPolio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\xa6 Business Highlights: More Personal Computing \x5u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\xe2\x80\xa6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\xe2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</a:t>
            </a:r>
            <a:r>
              <a:rPr b="1" lang="en">
                <a:solidFill>
                  <a:srgbClr val="FF0000"/>
                </a:solidFill>
              </a:rPr>
              <a:t>#Microsoft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4" name="Google Shape;354;p43"/>
          <p:cNvSpPr txBox="1"/>
          <p:nvPr/>
        </p:nvSpPr>
        <p:spPr>
          <a:xfrm>
            <a:off x="3120225" y="2423850"/>
            <a:ext cx="2320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</a:rPr>
              <a:t>5. </a:t>
            </a:r>
            <a:r>
              <a:rPr b="1" i="1" lang="en">
                <a:solidFill>
                  <a:srgbClr val="FF0000"/>
                </a:solidFill>
              </a:rPr>
              <a:t>Remove ‘#’ hashtags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descr="Twitter Tweet Bird Social - Free vector graphic on Pixabay"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80" y="282860"/>
            <a:ext cx="903024" cy="72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6640904" y="392253"/>
            <a:ext cx="1727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Twitter Data</a:t>
            </a:r>
            <a:endParaRPr b="1"/>
          </a:p>
        </p:txBody>
      </p:sp>
      <p:sp>
        <p:nvSpPr>
          <p:cNvPr id="357" name="Google Shape;357;p43"/>
          <p:cNvSpPr txBox="1"/>
          <p:nvPr/>
        </p:nvSpPr>
        <p:spPr>
          <a:xfrm>
            <a:off x="5440280" y="1103451"/>
            <a:ext cx="32256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\xe2\x80\xa6 This historic #WorldPolioDay sees wild poliovirus type 3 declared eradicated e\xe2\x80\xa6. Wild poliovirus type 2 was eradicated in 2015: just one strain remains.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\xa6 Business Highlights: More Personal Computing \x5u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 OEM revenue \xe2\x80\xa6 9%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advertising revenue \xe2 11%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 love Microsoft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Remove ‘#’ hashtags in the tweets. </a:t>
            </a:r>
            <a:endParaRPr b="1" sz="17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hive&gt; CREATE TABLE filtered_twitter_2 as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SELECT sentiment,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TRANSLATE(tweet, ‘#([A-Z][a-z])*’, ‘’)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&gt; FROM filtered_twitter;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Preprocessing Sentiment140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hive icon"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00" y="1855475"/>
            <a:ext cx="25050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able icon"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175" y="1855475"/>
            <a:ext cx="1799928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45"/>
          <p:cNvCxnSpPr/>
          <p:nvPr/>
        </p:nvCxnSpPr>
        <p:spPr>
          <a:xfrm>
            <a:off x="5120500" y="27651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371" name="Google Shape;3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988" y="1614975"/>
            <a:ext cx="17430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5120488" y="3525000"/>
            <a:ext cx="3164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Cleaned </a:t>
            </a:r>
            <a:r>
              <a:rPr b="1" lang="en" sz="2400"/>
              <a:t>Sentiment140</a:t>
            </a:r>
            <a:endParaRPr b="1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/>
        </p:nvSpPr>
        <p:spPr>
          <a:xfrm>
            <a:off x="236975" y="223025"/>
            <a:ext cx="86700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Save to CSV. </a:t>
            </a:r>
            <a:endParaRPr b="1" sz="17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[cloudera@quickstart - ]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$ hive -e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$ ‘SELECT * FROM filtered_twitter_3’ |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$ sed ‘s/[\t]/,/g’ &gt;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$ /home/cloudera/cleaned_twitter_data.csv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384" name="Google Shape;384;p47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387" name="Google Shape;387;p47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7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47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396" name="Google Shape;396;p48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399" name="Google Shape;399;p48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8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8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csv icon"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404" name="Google Shape;4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405" name="Google Shape;4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406" name="Google Shape;406;p48"/>
          <p:cNvPicPr preferRelativeResize="0"/>
          <p:nvPr/>
        </p:nvPicPr>
        <p:blipFill rotWithShape="1">
          <a:blip r:embed="rId7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408" name="Google Shape;408;p48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409" name="Google Shape;409;p48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8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8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412" name="Google Shape;412;p48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413" name="Google Shape;413;p48"/>
          <p:cNvCxnSpPr>
            <a:stCxn id="398" idx="3"/>
            <a:endCxn id="402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414" name="Google Shape;414;p48"/>
          <p:cNvPicPr preferRelativeResize="0"/>
          <p:nvPr/>
        </p:nvPicPr>
        <p:blipFill rotWithShape="1">
          <a:blip r:embed="rId8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Training Sentiment Analysis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0" name="Google Shape;420;p49"/>
          <p:cNvGraphicFramePr/>
          <p:nvPr/>
        </p:nvGraphicFramePr>
        <p:xfrm>
          <a:off x="460350" y="16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{FA602AD3-94BC-4C0B-9009-0AFCC128C13F}</a:tableStyleId>
              </a:tblPr>
              <a:tblGrid>
                <a:gridCol w="3954800"/>
                <a:gridCol w="4268500"/>
              </a:tblGrid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text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words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99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tayalejandro noooo it is for flu and cold apparently we catch colds from the nasty airplane air and not washing hands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['tayalejandro', 'noooo', 'it', 'is', 'for', 'flu', 'and', 'cold', 'apparently', 'we', 'catch', 'colds', 'from', 'the', 'nasty', 'airplane', 'air', 'and', 'not', 'washing', 'hands']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7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trying to clean the anti virus rogue software off of client computer s using malwarebytes wish me luck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['trying', 'to', 'clean', 'the', 'anti', 'virus', 'rogue', 'software', 'off', 'of', 'client', 'computer', 's', 'using', 'malwarebytes', 'wish', 'me', 'luck']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21" name="Google Shape;421;p49"/>
          <p:cNvSpPr txBox="1"/>
          <p:nvPr/>
        </p:nvSpPr>
        <p:spPr>
          <a:xfrm>
            <a:off x="3627450" y="3888100"/>
            <a:ext cx="1889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TOKENIZE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Training Sentiment Analysis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7" name="Google Shape;427;p50"/>
          <p:cNvGraphicFramePr/>
          <p:nvPr/>
        </p:nvGraphicFramePr>
        <p:xfrm>
          <a:off x="460350" y="16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{FA602AD3-94BC-4C0B-9009-0AFCC128C13F}</a:tableStyleId>
              </a:tblPr>
              <a:tblGrid>
                <a:gridCol w="3954800"/>
                <a:gridCol w="4268500"/>
              </a:tblGrid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words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tf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['tayalejandro', 'noooo', 'it', 'is', 'for', 'flu', 'and', 'cold', 'apparently', 'we', 'catch', 'colds', 'from', 'the', 'nasty', 'airplane', 'air', 'and', 'not', 'washing', 'hands']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(65536,[5163,8026,10019,15017,15766,15889,16332,16417,20639,24016,26141,27587,35633,38302,40636,51159,55380,55439,57498,64228],[1.0,1.0,1.0,1.0,1.0,1.0,1.0,1.0,1.0,1.0,2.0,1.0,1.0,1.0,1.0,1.0,1.0,1.0,1.0,1.0])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['trying', 'to', 'clean', 'the', 'anti', 'virus', 'rogue', 'software', 'off', 'of', 'client', 'computer', 's', 'using', 'malwarebytes', 'wish', 'me', 'luck']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(65536,[1143,8436,9639,14771,16636,20719,21316,22357,24439,26623,28997,38302,53920,54083,57400,57938,62817,64881],[1.0,1.0,1.0,1.0,1.0,1.0,1.0,1.0,1.0,1.0,1.0,1.0,1.0,1.0,1.0,1.0,1.0,1.0])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50"/>
          <p:cNvSpPr txBox="1"/>
          <p:nvPr/>
        </p:nvSpPr>
        <p:spPr>
          <a:xfrm>
            <a:off x="3627450" y="3888100"/>
            <a:ext cx="1889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Apply TF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Training Sentiment Analysis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4" name="Google Shape;434;p51"/>
          <p:cNvGraphicFramePr/>
          <p:nvPr/>
        </p:nvGraphicFramePr>
        <p:xfrm>
          <a:off x="460350" y="16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{FA602AD3-94BC-4C0B-9009-0AFCC128C13F}</a:tableStyleId>
              </a:tblPr>
              <a:tblGrid>
                <a:gridCol w="3954800"/>
                <a:gridCol w="4268500"/>
              </a:tblGrid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tf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features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(65536,[5163,8026,10019,15017,15766,15889,16332,16417,20639,24016,26141,27587,35633,38302,40636,51159,55380,55439,57498,64228],[1.0,1.0,1.0,1.0,1.0,1.0,1.0,1.0,1.0,1.0,2.0,1.0,1.0,1.0,1.0,1.0,1.0,1.0,1.0,1.0])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(65536,[5163,8026,10019,15017,15766,15889,16332,16417,20639,24016,26141,27587,35633,38302,40636,51159,55380,55439,57498,64228],[9.196396435776752,2.728072880503789,6.1947070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……………….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(65536,[1143,8436,9639,14771,16636,20719,21316,22357,24439,26623,28997,38302,53920,54083,57400,57938,62817,64881],[1.0,1.0,1.0,1.0,1.0,1.0,1.0,1.0,1.0,1.0,1.0,1.0,1.0,1.0,1.0,1.0,1.0,1.0])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(65536,[1143,8436,9639,14771,16636,20719,21316,22357,24439,26623,28997,38302,53920,54083,57400,57938,62817,64881],[5.7</a:t>
                      </a:r>
                      <a:r>
                        <a:rPr b="1" lang="en" sz="1100"/>
                        <a:t>……………….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5" name="Google Shape;435;p51"/>
          <p:cNvSpPr txBox="1"/>
          <p:nvPr/>
        </p:nvSpPr>
        <p:spPr>
          <a:xfrm>
            <a:off x="3627450" y="3888100"/>
            <a:ext cx="1889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Apply IDF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Training Sentiment Analysis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1" name="Google Shape;441;p52"/>
          <p:cNvGraphicFramePr/>
          <p:nvPr/>
        </p:nvGraphicFramePr>
        <p:xfrm>
          <a:off x="460350" y="16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{FA602AD3-94BC-4C0B-9009-0AFCC128C13F}</a:tableStyleId>
              </a:tblPr>
              <a:tblGrid>
                <a:gridCol w="3954800"/>
                <a:gridCol w="4268500"/>
              </a:tblGrid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sentiment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label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Positive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Negative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0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2" name="Google Shape;442;p52"/>
          <p:cNvSpPr txBox="1"/>
          <p:nvPr/>
        </p:nvSpPr>
        <p:spPr>
          <a:xfrm>
            <a:off x="2337300" y="3941300"/>
            <a:ext cx="4469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Apply </a:t>
            </a:r>
            <a:r>
              <a:rPr b="1" lang="en" sz="2400">
                <a:solidFill>
                  <a:srgbClr val="FF0000"/>
                </a:solidFill>
              </a:rPr>
              <a:t>String Label Indexer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63" y="295918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1185638" y="340625"/>
            <a:ext cx="5070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What is Stock Market?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Training Sentiment Analysis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8" name="Google Shape;448;p53"/>
          <p:cNvGraphicFramePr/>
          <p:nvPr/>
        </p:nvGraphicFramePr>
        <p:xfrm>
          <a:off x="460350" y="16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{FA602AD3-94BC-4C0B-9009-0AFCC128C13F}</a:tableStyleId>
              </a:tblPr>
              <a:tblGrid>
                <a:gridCol w="3954800"/>
                <a:gridCol w="4268500"/>
              </a:tblGrid>
              <a:tr h="3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features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label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(65536,[5163,8026,10019,15017,15766,15889,16332,16417,20639,24016,26141,27587,35633,38302,40636,51159,55380,55439,57498,64228],[9.196396435776752,2.728072880503789,6.1947070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……………….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(65536,[1143,8436,9639,14771,16636,20719,21316,22357,24439,26623,28997,38302,53920,54083,57400,57938,62817,64881],[5.7……………….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0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Training Sentiment Analysis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2403250" y="3888100"/>
            <a:ext cx="4717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Apply </a:t>
            </a:r>
            <a:r>
              <a:rPr b="1" lang="en" sz="2400">
                <a:solidFill>
                  <a:srgbClr val="FF0000"/>
                </a:solidFill>
              </a:rPr>
              <a:t>Logistic</a:t>
            </a:r>
            <a:r>
              <a:rPr b="1" lang="en" sz="2400">
                <a:solidFill>
                  <a:srgbClr val="FF0000"/>
                </a:solidFill>
              </a:rPr>
              <a:t> Regression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descr="Image result for logistic regression" id="455" name="Google Shape;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671" y="1548100"/>
            <a:ext cx="5078650" cy="2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975" y="209588"/>
            <a:ext cx="6002050" cy="4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163" y="390200"/>
            <a:ext cx="1929675" cy="1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50" y="2837825"/>
            <a:ext cx="8048900" cy="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163" y="390200"/>
            <a:ext cx="1929675" cy="1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50" y="2837825"/>
            <a:ext cx="8048900" cy="5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7"/>
          <p:cNvSpPr txBox="1"/>
          <p:nvPr/>
        </p:nvSpPr>
        <p:spPr>
          <a:xfrm>
            <a:off x="681775" y="3405375"/>
            <a:ext cx="77805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77.0855405330658 seconds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478" name="Google Shape;4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480" name="Google Shape;480;p58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481" name="Google Shape;4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483" name="Google Shape;483;p58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58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8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csv icon"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488" name="Google Shape;4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489" name="Google Shape;48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490" name="Google Shape;490;p58"/>
          <p:cNvPicPr preferRelativeResize="0"/>
          <p:nvPr/>
        </p:nvPicPr>
        <p:blipFill rotWithShape="1">
          <a:blip r:embed="rId7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8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492" name="Google Shape;492;p58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493" name="Google Shape;493;p58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58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8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497" name="Google Shape;497;p58"/>
          <p:cNvCxnSpPr>
            <a:stCxn id="482" idx="3"/>
            <a:endCxn id="486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498" name="Google Shape;498;p58"/>
          <p:cNvPicPr preferRelativeResize="0"/>
          <p:nvPr/>
        </p:nvPicPr>
        <p:blipFill rotWithShape="1">
          <a:blip r:embed="rId8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503" name="Google Shape;5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9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505" name="Google Shape;505;p59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506" name="Google Shape;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9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508" name="Google Shape;508;p59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59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59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511" name="Google Shape;51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59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513" name="Google Shape;5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515" name="Google Shape;51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516" name="Google Shape;51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517" name="Google Shape;517;p59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9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519" name="Google Shape;519;p59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520" name="Google Shape;520;p59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9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59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523" name="Google Shape;523;p59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524" name="Google Shape;524;p59"/>
          <p:cNvCxnSpPr>
            <a:stCxn id="507" idx="3"/>
            <a:endCxn id="513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525" name="Google Shape;525;p59"/>
          <p:cNvPicPr preferRelativeResize="0"/>
          <p:nvPr/>
        </p:nvPicPr>
        <p:blipFill rotWithShape="1">
          <a:blip r:embed="rId9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526" name="Google Shape;526;p59"/>
          <p:cNvPicPr preferRelativeResize="0"/>
          <p:nvPr/>
        </p:nvPicPr>
        <p:blipFill rotWithShape="1">
          <a:blip r:embed="rId10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rowser icon" id="527" name="Google Shape;527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59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59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500" y="2654038"/>
            <a:ext cx="5353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0"/>
          <p:cNvSpPr txBox="1"/>
          <p:nvPr/>
        </p:nvSpPr>
        <p:spPr>
          <a:xfrm>
            <a:off x="443400" y="1312475"/>
            <a:ext cx="552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 1: Set up TCP connection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tcp connection" id="537" name="Google Shape;5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300" y="1976425"/>
            <a:ext cx="2181575" cy="2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1"/>
          <p:cNvSpPr txBox="1"/>
          <p:nvPr/>
        </p:nvSpPr>
        <p:spPr>
          <a:xfrm>
            <a:off x="443400" y="1312475"/>
            <a:ext cx="552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 2: Twitter Authentication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850" y="2314100"/>
            <a:ext cx="42195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545" name="Google Shape;54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75" y="2030800"/>
            <a:ext cx="2669275" cy="26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443400" y="1312475"/>
            <a:ext cx="552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 3: Create spark context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813" y="2237075"/>
            <a:ext cx="6715125" cy="1733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3" name="Google Shape;553;p62"/>
          <p:cNvGraphicFramePr/>
          <p:nvPr/>
        </p:nvGraphicFramePr>
        <p:xfrm>
          <a:off x="463150" y="22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{A57A8C77-5E2D-478D-96EE-3FE234F0BB07}</a:tableStyleId>
              </a:tblPr>
              <a:tblGrid>
                <a:gridCol w="965400"/>
                <a:gridCol w="770300"/>
              </a:tblGrid>
              <a:tr h="111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</a:t>
                      </a:r>
                      <a:r>
                        <a:rPr b="1" lang="en"/>
                        <a:t>park.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executor.memory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11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</a:t>
                      </a:r>
                      <a:r>
                        <a:rPr b="1" lang="en"/>
                        <a:t>park.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r>
                        <a:rPr b="1" lang="en"/>
                        <a:t>river.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memory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16g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63" y="295918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1185638" y="340625"/>
            <a:ext cx="5070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What is Stock Market?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ompanies"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88" y="1221750"/>
            <a:ext cx="5423025" cy="363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oup of people logo" id="165" name="Google Shape;165;p18"/>
          <p:cNvPicPr preferRelativeResize="0"/>
          <p:nvPr/>
        </p:nvPicPr>
        <p:blipFill rotWithShape="1">
          <a:blip r:embed="rId5">
            <a:alphaModFix/>
          </a:blip>
          <a:srcRect b="23381" l="7447" r="71945" t="14973"/>
          <a:stretch/>
        </p:blipFill>
        <p:spPr>
          <a:xfrm>
            <a:off x="6722400" y="1530125"/>
            <a:ext cx="1079949" cy="26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6311675" y="4260750"/>
            <a:ext cx="190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OWNER</a:t>
            </a:r>
            <a:endParaRPr b="1" sz="24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3"/>
          <p:cNvSpPr txBox="1"/>
          <p:nvPr/>
        </p:nvSpPr>
        <p:spPr>
          <a:xfrm>
            <a:off x="443400" y="1312475"/>
            <a:ext cx="552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 3: Create spark context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813" y="2237075"/>
            <a:ext cx="6715125" cy="1733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3"/>
          <p:cNvGraphicFramePr/>
          <p:nvPr/>
        </p:nvGraphicFramePr>
        <p:xfrm>
          <a:off x="463150" y="22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{A57A8C77-5E2D-478D-96EE-3FE234F0BB07}</a:tableStyleId>
              </a:tblPr>
              <a:tblGrid>
                <a:gridCol w="965400"/>
                <a:gridCol w="770300"/>
              </a:tblGrid>
              <a:tr h="111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spark.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executor.memory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11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spark.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driver.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memory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16g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64"/>
          <p:cNvPicPr preferRelativeResize="0"/>
          <p:nvPr/>
        </p:nvPicPr>
        <p:blipFill rotWithShape="1">
          <a:blip r:embed="rId3">
            <a:alphaModFix/>
          </a:blip>
          <a:srcRect b="0" l="0" r="43537" t="88940"/>
          <a:stretch/>
        </p:blipFill>
        <p:spPr>
          <a:xfrm>
            <a:off x="2279750" y="2186873"/>
            <a:ext cx="3451711" cy="4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4"/>
          <p:cNvPicPr preferRelativeResize="0"/>
          <p:nvPr/>
        </p:nvPicPr>
        <p:blipFill rotWithShape="1">
          <a:blip r:embed="rId3">
            <a:alphaModFix/>
          </a:blip>
          <a:srcRect b="0" l="81470" r="0" t="88940"/>
          <a:stretch/>
        </p:blipFill>
        <p:spPr>
          <a:xfrm>
            <a:off x="5731462" y="2186873"/>
            <a:ext cx="1132789" cy="48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9" name="Google Shape;569;p64"/>
          <p:cNvGraphicFramePr/>
          <p:nvPr/>
        </p:nvGraphicFramePr>
        <p:xfrm>
          <a:off x="955300" y="36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{A57A8C77-5E2D-478D-96EE-3FE234F0BB07}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Hashtags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5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576" name="Google Shape;576;p65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577" name="Google Shape;5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5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579" name="Google Shape;579;p65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65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65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582" name="Google Shape;58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65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584" name="Google Shape;5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5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586" name="Google Shape;58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587" name="Google Shape;58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588" name="Google Shape;588;p65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5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590" name="Google Shape;590;p65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591" name="Google Shape;591;p65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65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65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594" name="Google Shape;594;p65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595" name="Google Shape;595;p65"/>
          <p:cNvCxnSpPr>
            <a:stCxn id="578" idx="3"/>
            <a:endCxn id="584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596" name="Google Shape;596;p65"/>
          <p:cNvPicPr preferRelativeResize="0"/>
          <p:nvPr/>
        </p:nvPicPr>
        <p:blipFill rotWithShape="1">
          <a:blip r:embed="rId9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597" name="Google Shape;597;p65"/>
          <p:cNvPicPr preferRelativeResize="0"/>
          <p:nvPr/>
        </p:nvPicPr>
        <p:blipFill rotWithShape="1">
          <a:blip r:embed="rId10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rowser icon" id="598" name="Google Shape;598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65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5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605" name="Google Shape;6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6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607" name="Google Shape;607;p66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608" name="Google Shape;6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6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610" name="Google Shape;610;p66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66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66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613" name="Google Shape;61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66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615" name="Google Shape;6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6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617" name="Google Shape;61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618" name="Google Shape;61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619" name="Google Shape;619;p66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6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621" name="Google Shape;621;p66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622" name="Google Shape;622;p66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6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66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625" name="Google Shape;625;p66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6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66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629" name="Google Shape;629;p66"/>
          <p:cNvCxnSpPr>
            <a:stCxn id="609" idx="3"/>
            <a:endCxn id="615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630" name="Google Shape;630;p66"/>
          <p:cNvPicPr preferRelativeResize="0"/>
          <p:nvPr/>
        </p:nvPicPr>
        <p:blipFill rotWithShape="1">
          <a:blip r:embed="rId9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631" name="Google Shape;631;p66"/>
          <p:cNvPicPr preferRelativeResize="0"/>
          <p:nvPr/>
        </p:nvPicPr>
        <p:blipFill rotWithShape="1">
          <a:blip r:embed="rId10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rowser icon" id="632" name="Google Shape;632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66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66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67"/>
          <p:cNvPicPr preferRelativeResize="0"/>
          <p:nvPr/>
        </p:nvPicPr>
        <p:blipFill rotWithShape="1">
          <a:blip r:embed="rId3">
            <a:alphaModFix/>
          </a:blip>
          <a:srcRect b="0" l="0" r="0" t="25116"/>
          <a:stretch/>
        </p:blipFill>
        <p:spPr>
          <a:xfrm>
            <a:off x="463150" y="2112556"/>
            <a:ext cx="8223300" cy="196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Twitter Streaming to TCP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514313"/>
            <a:ext cx="52768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8"/>
          <p:cNvSpPr/>
          <p:nvPr/>
        </p:nvSpPr>
        <p:spPr>
          <a:xfrm>
            <a:off x="1942125" y="1534175"/>
            <a:ext cx="5277000" cy="20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652" name="Google Shape;6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9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654" name="Google Shape;654;p69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655" name="Google Shape;6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9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657" name="Google Shape;657;p69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69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69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660" name="Google Shape;66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69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664" name="Google Shape;66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665" name="Google Shape;66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666" name="Google Shape;666;p69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9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668" name="Google Shape;668;p69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669" name="Google Shape;669;p69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69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p69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672" name="Google Shape;672;p69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69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69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browser icon" id="675" name="Google Shape;675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69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lated image" id="677" name="Google Shape;677;p69"/>
          <p:cNvPicPr preferRelativeResize="0"/>
          <p:nvPr/>
        </p:nvPicPr>
        <p:blipFill rotWithShape="1">
          <a:blip r:embed="rId10">
            <a:alphaModFix/>
          </a:blip>
          <a:srcRect b="8894" l="4088" r="4244" t="11759"/>
          <a:stretch/>
        </p:blipFill>
        <p:spPr>
          <a:xfrm>
            <a:off x="3569775" y="3436600"/>
            <a:ext cx="1921962" cy="3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69"/>
          <p:cNvCxnSpPr/>
          <p:nvPr/>
        </p:nvCxnSpPr>
        <p:spPr>
          <a:xfrm flipH="1" rot="10800000">
            <a:off x="3094823" y="363416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69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680" name="Google Shape;680;p69"/>
          <p:cNvSpPr txBox="1"/>
          <p:nvPr/>
        </p:nvSpPr>
        <p:spPr>
          <a:xfrm>
            <a:off x="3080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6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681" name="Google Shape;681;p69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682" name="Google Shape;682;p69"/>
          <p:cNvCxnSpPr>
            <a:stCxn id="656" idx="3"/>
            <a:endCxn id="662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683" name="Google Shape;683;p69"/>
          <p:cNvPicPr preferRelativeResize="0"/>
          <p:nvPr/>
        </p:nvPicPr>
        <p:blipFill rotWithShape="1">
          <a:blip r:embed="rId11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684" name="Google Shape;684;p69"/>
          <p:cNvPicPr preferRelativeResize="0"/>
          <p:nvPr/>
        </p:nvPicPr>
        <p:blipFill rotWithShape="1">
          <a:blip r:embed="rId12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0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TCP Listening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113" y="2477025"/>
            <a:ext cx="35337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0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Step 1: Importing  python libraries for PySpark.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1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TCP Listening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1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Step 2: Creating a new Streaming Context of 10 seconds.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698" name="Google Shape;6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057275"/>
            <a:ext cx="40957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1"/>
          <p:cNvSpPr txBox="1"/>
          <p:nvPr/>
        </p:nvSpPr>
        <p:spPr>
          <a:xfrm>
            <a:off x="1109850" y="3300875"/>
            <a:ext cx="69243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streaming context will</a:t>
            </a:r>
            <a:endParaRPr sz="1200"/>
          </a:p>
          <a:p>
            <a:pPr indent="-30480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Listen to </a:t>
            </a:r>
            <a:r>
              <a:rPr b="1" lang="en" sz="1200"/>
              <a:t>localhost.</a:t>
            </a:r>
            <a:endParaRPr b="1" sz="1200"/>
          </a:p>
          <a:p>
            <a:pPr indent="-30480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Port number </a:t>
            </a:r>
            <a:r>
              <a:rPr b="1" lang="en" sz="1200"/>
              <a:t>9009.</a:t>
            </a:r>
            <a:endParaRPr sz="1200"/>
          </a:p>
          <a:p>
            <a:pPr indent="-30480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Listen for every </a:t>
            </a:r>
            <a:r>
              <a:rPr b="1" lang="en" sz="1200"/>
              <a:t>10 seconds.</a:t>
            </a:r>
            <a:endParaRPr sz="1200"/>
          </a:p>
          <a:p>
            <a:pPr indent="-30480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Streaming window size of </a:t>
            </a:r>
            <a:r>
              <a:rPr b="1" lang="en" sz="1200"/>
              <a:t>20, 20.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2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TCP Listening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2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Step 3: Splitting each line by “~@”, making it as words and register the data as a SQL table.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p72"/>
          <p:cNvPicPr preferRelativeResize="0"/>
          <p:nvPr/>
        </p:nvPicPr>
        <p:blipFill rotWithShape="1">
          <a:blip r:embed="rId3">
            <a:alphaModFix/>
          </a:blip>
          <a:srcRect b="-16666" l="0" r="58653" t="-16666"/>
          <a:stretch/>
        </p:blipFill>
        <p:spPr>
          <a:xfrm>
            <a:off x="2462500" y="2981200"/>
            <a:ext cx="4224911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2"/>
          <p:cNvPicPr preferRelativeResize="0"/>
          <p:nvPr/>
        </p:nvPicPr>
        <p:blipFill rotWithShape="1">
          <a:blip r:embed="rId3">
            <a:alphaModFix/>
          </a:blip>
          <a:srcRect b="-16666" l="40866" r="0" t="-16666"/>
          <a:stretch/>
        </p:blipFill>
        <p:spPr>
          <a:xfrm>
            <a:off x="1550800" y="3818250"/>
            <a:ext cx="6042400" cy="3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63" y="295918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1185638" y="340625"/>
            <a:ext cx="5070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What is Stock Market?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ompanies"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88" y="1221750"/>
            <a:ext cx="5423025" cy="363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oup of people logo" id="174" name="Google Shape;174;p19"/>
          <p:cNvPicPr preferRelativeResize="0"/>
          <p:nvPr/>
        </p:nvPicPr>
        <p:blipFill rotWithShape="1">
          <a:blip r:embed="rId5">
            <a:alphaModFix/>
          </a:blip>
          <a:srcRect b="23381" l="31528" r="7297" t="14973"/>
          <a:stretch/>
        </p:blipFill>
        <p:spPr>
          <a:xfrm>
            <a:off x="5519875" y="1624138"/>
            <a:ext cx="3205925" cy="26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5956925" y="4166738"/>
            <a:ext cx="25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STOCKHOLDERS</a:t>
            </a:r>
            <a:endParaRPr b="1" sz="24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3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TCP Listening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3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Step 4: Importing python libraries for visualizing the data from streaming.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714" name="Google Shape;7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463" y="2286675"/>
            <a:ext cx="25050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TCP Listening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4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Step 5: Verifying the data from TCP connection.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Query:</a:t>
            </a:r>
            <a:r>
              <a:rPr b="1"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SELECT * FROM tweets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0" y="3007800"/>
            <a:ext cx="37242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475" y="2864925"/>
            <a:ext cx="43338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Analysis-1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5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Analysis-1: Finding number of people right now. 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Query: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SELECT COUNT(*) as cnt FROM tweets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WHERE _1 IS NOT NULL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9" name="Google Shape;7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938" y="2531050"/>
            <a:ext cx="4468025" cy="22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38" y="213963"/>
            <a:ext cx="7465325" cy="4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Analysis-2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Analysis-2: Finding trending hashtags. 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Query: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SELECT _4 FROM tweets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663" y="2199975"/>
            <a:ext cx="38385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38" y="214177"/>
            <a:ext cx="6625526" cy="4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9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Analysis-3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79"/>
          <p:cNvSpPr txBox="1"/>
          <p:nvPr/>
        </p:nvSpPr>
        <p:spPr>
          <a:xfrm>
            <a:off x="463300" y="1480975"/>
            <a:ext cx="822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Analysis-3: Finding trending hashtags. 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Query: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SELECT _4 FROM tweets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3" name="Google Shape;7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13" y="2286675"/>
            <a:ext cx="38385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50" y="482637"/>
            <a:ext cx="8328701" cy="4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00" y="462375"/>
            <a:ext cx="8325450" cy="42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2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Alphavantage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82"/>
          <p:cNvSpPr txBox="1"/>
          <p:nvPr/>
        </p:nvSpPr>
        <p:spPr>
          <a:xfrm>
            <a:off x="463150" y="1365800"/>
            <a:ext cx="82233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Alpha Vantage APIs are grouped into four categories: (1) Stock Time Series Data, 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(2) Physical and Digital/Crypto Currencies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(3) Technical Indicators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(4) Sector Performances. 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All APIs are realtime: the latest data points are derived from the current trading day. 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63" y="295918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1185638" y="340625"/>
            <a:ext cx="5070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What is Stock Market?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stock market gif"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013" y="1514663"/>
            <a:ext cx="3958700" cy="222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oup of people logo" id="183" name="Google Shape;183;p20"/>
          <p:cNvPicPr preferRelativeResize="0"/>
          <p:nvPr/>
        </p:nvPicPr>
        <p:blipFill rotWithShape="1">
          <a:blip r:embed="rId5">
            <a:alphaModFix/>
          </a:blip>
          <a:srcRect b="23381" l="31528" r="7297" t="14973"/>
          <a:stretch/>
        </p:blipFill>
        <p:spPr>
          <a:xfrm>
            <a:off x="850287" y="1514663"/>
            <a:ext cx="3205925" cy="264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50" y="152400"/>
            <a:ext cx="53866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2700" cy="49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00" y="200600"/>
            <a:ext cx="8107800" cy="47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8" y="328138"/>
            <a:ext cx="8443525" cy="44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3" y="121150"/>
            <a:ext cx="8379475" cy="4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7"/>
          <p:cNvSpPr txBox="1"/>
          <p:nvPr/>
        </p:nvSpPr>
        <p:spPr>
          <a:xfrm>
            <a:off x="5530950" y="406850"/>
            <a:ext cx="2286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8" y="137688"/>
            <a:ext cx="8322925" cy="48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8"/>
          <p:cNvSpPr txBox="1"/>
          <p:nvPr/>
        </p:nvSpPr>
        <p:spPr>
          <a:xfrm>
            <a:off x="5530950" y="406850"/>
            <a:ext cx="2286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89"/>
          <p:cNvPicPr preferRelativeResize="0"/>
          <p:nvPr/>
        </p:nvPicPr>
        <p:blipFill/>
        <p:spPr>
          <a:xfrm>
            <a:off x="152400" y="152400"/>
            <a:ext cx="60960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807" name="Google Shape;8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9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809" name="Google Shape;809;p89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810" name="Google Shape;8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9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812" name="Google Shape;812;p89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89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4" name="Google Shape;814;p89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815" name="Google Shape;81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6" name="Google Shape;816;p89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817" name="Google Shape;8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9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819" name="Google Shape;819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820" name="Google Shape;820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821" name="Google Shape;821;p89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9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823" name="Google Shape;823;p89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824" name="Google Shape;824;p89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89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p89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89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89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browser icon" id="829" name="Google Shape;829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89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lated image" id="831" name="Google Shape;831;p89"/>
          <p:cNvPicPr preferRelativeResize="0"/>
          <p:nvPr/>
        </p:nvPicPr>
        <p:blipFill rotWithShape="1">
          <a:blip r:embed="rId10">
            <a:alphaModFix/>
          </a:blip>
          <a:srcRect b="8894" l="4088" r="4244" t="11759"/>
          <a:stretch/>
        </p:blipFill>
        <p:spPr>
          <a:xfrm>
            <a:off x="3569775" y="3436600"/>
            <a:ext cx="1921962" cy="3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89"/>
          <p:cNvCxnSpPr/>
          <p:nvPr/>
        </p:nvCxnSpPr>
        <p:spPr>
          <a:xfrm flipH="1" rot="10800000">
            <a:off x="3094823" y="363416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p89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834" name="Google Shape;834;p89"/>
          <p:cNvSpPr txBox="1"/>
          <p:nvPr/>
        </p:nvSpPr>
        <p:spPr>
          <a:xfrm>
            <a:off x="3080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6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835" name="Google Shape;835;p89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836" name="Google Shape;836;p89"/>
          <p:cNvCxnSpPr>
            <a:stCxn id="811" idx="3"/>
            <a:endCxn id="817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837" name="Google Shape;837;p89"/>
          <p:cNvPicPr preferRelativeResize="0"/>
          <p:nvPr/>
        </p:nvPicPr>
        <p:blipFill rotWithShape="1">
          <a:blip r:embed="rId11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838" name="Google Shape;838;p89"/>
          <p:cNvPicPr preferRelativeResize="0"/>
          <p:nvPr/>
        </p:nvPicPr>
        <p:blipFill rotWithShape="1">
          <a:blip r:embed="rId12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90"/>
          <p:cNvPicPr preferRelativeResize="0"/>
          <p:nvPr/>
        </p:nvPicPr>
        <p:blipFill/>
        <p:spPr>
          <a:xfrm>
            <a:off x="152400" y="152400"/>
            <a:ext cx="60960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844" name="Google Shape;84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0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846" name="Google Shape;846;p90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847" name="Google Shape;8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0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849" name="Google Shape;849;p90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0" name="Google Shape;850;p90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90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852" name="Google Shape;85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3" name="Google Shape;853;p90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854" name="Google Shape;85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0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856" name="Google Shape;856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857" name="Google Shape;857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858" name="Google Shape;858;p90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0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860" name="Google Shape;860;p90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861" name="Google Shape;861;p90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2" name="Google Shape;862;p90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Google Shape;863;p90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90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90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browser icon" id="866" name="Google Shape;866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7" name="Google Shape;867;p90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lated image" id="868" name="Google Shape;868;p90"/>
          <p:cNvPicPr preferRelativeResize="0"/>
          <p:nvPr/>
        </p:nvPicPr>
        <p:blipFill rotWithShape="1">
          <a:blip r:embed="rId10">
            <a:alphaModFix/>
          </a:blip>
          <a:srcRect b="8894" l="4088" r="4244" t="11759"/>
          <a:stretch/>
        </p:blipFill>
        <p:spPr>
          <a:xfrm>
            <a:off x="3569775" y="3436600"/>
            <a:ext cx="1921962" cy="3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90"/>
          <p:cNvCxnSpPr/>
          <p:nvPr/>
        </p:nvCxnSpPr>
        <p:spPr>
          <a:xfrm flipH="1" rot="10800000">
            <a:off x="3094823" y="363416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90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871" name="Google Shape;871;p90"/>
          <p:cNvSpPr txBox="1"/>
          <p:nvPr/>
        </p:nvSpPr>
        <p:spPr>
          <a:xfrm>
            <a:off x="3080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6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Related image" id="872" name="Google Shape;872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5663" y="4473550"/>
            <a:ext cx="1710185" cy="48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90"/>
          <p:cNvCxnSpPr/>
          <p:nvPr/>
        </p:nvCxnSpPr>
        <p:spPr>
          <a:xfrm>
            <a:off x="2741950" y="4082075"/>
            <a:ext cx="777000" cy="7674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90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875" name="Google Shape;875;p90"/>
          <p:cNvSpPr txBox="1"/>
          <p:nvPr/>
        </p:nvSpPr>
        <p:spPr>
          <a:xfrm>
            <a:off x="2301138" y="445017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7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876" name="Google Shape;876;p90"/>
          <p:cNvCxnSpPr>
            <a:stCxn id="848" idx="3"/>
            <a:endCxn id="854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877" name="Google Shape;877;p90"/>
          <p:cNvPicPr preferRelativeResize="0"/>
          <p:nvPr/>
        </p:nvPicPr>
        <p:blipFill rotWithShape="1">
          <a:blip r:embed="rId12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878" name="Google Shape;878;p90"/>
          <p:cNvPicPr preferRelativeResize="0"/>
          <p:nvPr/>
        </p:nvPicPr>
        <p:blipFill rotWithShape="1">
          <a:blip r:embed="rId13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91"/>
          <p:cNvPicPr preferRelativeResize="0"/>
          <p:nvPr/>
        </p:nvPicPr>
        <p:blipFill rotWithShape="1">
          <a:blip r:embed="rId3">
            <a:alphaModFix/>
          </a:blip>
          <a:srcRect b="0" l="0" r="596" t="0"/>
          <a:stretch/>
        </p:blipFill>
        <p:spPr>
          <a:xfrm>
            <a:off x="125225" y="748575"/>
            <a:ext cx="8840426" cy="3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92"/>
          <p:cNvPicPr preferRelativeResize="0"/>
          <p:nvPr/>
        </p:nvPicPr>
        <p:blipFill/>
        <p:spPr>
          <a:xfrm>
            <a:off x="152400" y="152400"/>
            <a:ext cx="60960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889" name="Google Shape;8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2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891" name="Google Shape;891;p92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892" name="Google Shape;8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2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894" name="Google Shape;894;p92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92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6" name="Google Shape;896;p92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897" name="Google Shape;89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92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899" name="Google Shape;8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2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901" name="Google Shape;90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902" name="Google Shape;902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903" name="Google Shape;903;p92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2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905" name="Google Shape;905;p92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906" name="Google Shape;906;p92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92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92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92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92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browser icon" id="911" name="Google Shape;911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2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lated image" id="913" name="Google Shape;913;p92"/>
          <p:cNvPicPr preferRelativeResize="0"/>
          <p:nvPr/>
        </p:nvPicPr>
        <p:blipFill rotWithShape="1">
          <a:blip r:embed="rId10">
            <a:alphaModFix/>
          </a:blip>
          <a:srcRect b="8894" l="4088" r="4244" t="11759"/>
          <a:stretch/>
        </p:blipFill>
        <p:spPr>
          <a:xfrm>
            <a:off x="3569775" y="3436600"/>
            <a:ext cx="1921962" cy="3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Google Shape;914;p92"/>
          <p:cNvCxnSpPr/>
          <p:nvPr/>
        </p:nvCxnSpPr>
        <p:spPr>
          <a:xfrm flipH="1" rot="10800000">
            <a:off x="3094823" y="363416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5" name="Google Shape;915;p92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3080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6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Related image" id="917" name="Google Shape;917;p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5663" y="4473550"/>
            <a:ext cx="1710185" cy="48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92"/>
          <p:cNvCxnSpPr/>
          <p:nvPr/>
        </p:nvCxnSpPr>
        <p:spPr>
          <a:xfrm>
            <a:off x="2741950" y="4082075"/>
            <a:ext cx="777000" cy="7674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92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920" name="Google Shape;920;p92"/>
          <p:cNvSpPr txBox="1"/>
          <p:nvPr/>
        </p:nvSpPr>
        <p:spPr>
          <a:xfrm>
            <a:off x="2301138" y="445017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7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921" name="Google Shape;921;p92"/>
          <p:cNvCxnSpPr>
            <a:stCxn id="893" idx="3"/>
            <a:endCxn id="899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922" name="Google Shape;922;p92"/>
          <p:cNvPicPr preferRelativeResize="0"/>
          <p:nvPr/>
        </p:nvPicPr>
        <p:blipFill rotWithShape="1">
          <a:blip r:embed="rId12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witter gif" id="923" name="Google Shape;923;p92"/>
          <p:cNvPicPr preferRelativeResize="0"/>
          <p:nvPr/>
        </p:nvPicPr>
        <p:blipFill rotWithShape="1">
          <a:blip r:embed="rId13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market"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63" y="295918"/>
            <a:ext cx="1646700" cy="9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1185638" y="340625"/>
            <a:ext cx="5070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highlight>
                  <a:srgbClr val="FFFFFF"/>
                </a:highlight>
              </a:rPr>
              <a:t>What is Stock Market?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stock market gif"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013" y="1514663"/>
            <a:ext cx="3958700" cy="222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oup of people logo" id="191" name="Google Shape;191;p21"/>
          <p:cNvPicPr preferRelativeResize="0"/>
          <p:nvPr/>
        </p:nvPicPr>
        <p:blipFill rotWithShape="1">
          <a:blip r:embed="rId5">
            <a:alphaModFix/>
          </a:blip>
          <a:srcRect b="23381" l="31528" r="7297" t="14973"/>
          <a:stretch/>
        </p:blipFill>
        <p:spPr>
          <a:xfrm>
            <a:off x="850287" y="1514663"/>
            <a:ext cx="3205925" cy="264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418200" y="3894150"/>
            <a:ext cx="83076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</a:rPr>
              <a:t>A </a:t>
            </a:r>
            <a:r>
              <a:rPr b="1" lang="en" sz="2400">
                <a:highlight>
                  <a:srgbClr val="FFFFFF"/>
                </a:highlight>
              </a:rPr>
              <a:t>stock market</a:t>
            </a:r>
            <a:r>
              <a:rPr lang="en" sz="2400">
                <a:highlight>
                  <a:srgbClr val="FFFFFF"/>
                </a:highlight>
              </a:rPr>
              <a:t> is the aggregation of buyers and sellers</a:t>
            </a:r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928" name="Google Shape;92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3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930" name="Google Shape;930;p93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931" name="Google Shape;9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93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933" name="Google Shape;933;p93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93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93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936" name="Google Shape;9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93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938" name="Google Shape;9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3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940" name="Google Shape;940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941" name="Google Shape;941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942" name="Google Shape;942;p93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3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944" name="Google Shape;944;p93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945" name="Google Shape;945;p93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6" name="Google Shape;946;p93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93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948" name="Google Shape;948;p93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93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93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browser icon" id="951" name="Google Shape;951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93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lated image" id="953" name="Google Shape;953;p93"/>
          <p:cNvPicPr preferRelativeResize="0"/>
          <p:nvPr/>
        </p:nvPicPr>
        <p:blipFill rotWithShape="1">
          <a:blip r:embed="rId10">
            <a:alphaModFix/>
          </a:blip>
          <a:srcRect b="8894" l="4088" r="4244" t="11759"/>
          <a:stretch/>
        </p:blipFill>
        <p:spPr>
          <a:xfrm>
            <a:off x="3569775" y="3436600"/>
            <a:ext cx="1921962" cy="3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93"/>
          <p:cNvCxnSpPr/>
          <p:nvPr/>
        </p:nvCxnSpPr>
        <p:spPr>
          <a:xfrm flipH="1" rot="10800000">
            <a:off x="3094823" y="363416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5" name="Google Shape;955;p93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956" name="Google Shape;956;p93"/>
          <p:cNvSpPr txBox="1"/>
          <p:nvPr/>
        </p:nvSpPr>
        <p:spPr>
          <a:xfrm>
            <a:off x="3080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6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Related image" id="957" name="Google Shape;957;p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5663" y="4473550"/>
            <a:ext cx="1710185" cy="48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Google Shape;958;p93"/>
          <p:cNvCxnSpPr/>
          <p:nvPr/>
        </p:nvCxnSpPr>
        <p:spPr>
          <a:xfrm>
            <a:off x="2741950" y="4082075"/>
            <a:ext cx="777000" cy="7674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9" name="Google Shape;959;p93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960" name="Google Shape;960;p93"/>
          <p:cNvSpPr txBox="1"/>
          <p:nvPr/>
        </p:nvSpPr>
        <p:spPr>
          <a:xfrm>
            <a:off x="2301138" y="445017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7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961" name="Google Shape;961;p93"/>
          <p:cNvCxnSpPr>
            <a:stCxn id="932" idx="3"/>
            <a:endCxn id="938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962" name="Google Shape;962;p93"/>
          <p:cNvPicPr preferRelativeResize="0"/>
          <p:nvPr/>
        </p:nvPicPr>
        <p:blipFill rotWithShape="1">
          <a:blip r:embed="rId12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heroku logo" id="963" name="Google Shape;963;p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0682" y="436025"/>
            <a:ext cx="1156974" cy="993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gular logo" id="964" name="Google Shape;964;p93"/>
          <p:cNvPicPr preferRelativeResize="0"/>
          <p:nvPr/>
        </p:nvPicPr>
        <p:blipFill rotWithShape="1">
          <a:blip r:embed="rId14">
            <a:alphaModFix/>
          </a:blip>
          <a:srcRect b="6246" l="12053" r="11703" t="11986"/>
          <a:stretch/>
        </p:blipFill>
        <p:spPr>
          <a:xfrm>
            <a:off x="8188034" y="3027000"/>
            <a:ext cx="789640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tml5 logo url" id="965" name="Google Shape;965;p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75742" y="3027000"/>
            <a:ext cx="846851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s3 logo" id="966" name="Google Shape;966;p9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12024" y="3038064"/>
            <a:ext cx="586023" cy="971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93"/>
          <p:cNvCxnSpPr>
            <a:stCxn id="965" idx="0"/>
            <a:endCxn id="963" idx="2"/>
          </p:cNvCxnSpPr>
          <p:nvPr/>
        </p:nvCxnSpPr>
        <p:spPr>
          <a:xfrm rot="10800000">
            <a:off x="7399168" y="1429800"/>
            <a:ext cx="0" cy="159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93"/>
          <p:cNvSpPr txBox="1"/>
          <p:nvPr/>
        </p:nvSpPr>
        <p:spPr>
          <a:xfrm>
            <a:off x="7713079" y="3140176"/>
            <a:ext cx="5322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+</a:t>
            </a:r>
            <a:endParaRPr b="1" sz="4800"/>
          </a:p>
        </p:txBody>
      </p:sp>
      <p:sp>
        <p:nvSpPr>
          <p:cNvPr id="969" name="Google Shape;969;p93"/>
          <p:cNvSpPr txBox="1"/>
          <p:nvPr/>
        </p:nvSpPr>
        <p:spPr>
          <a:xfrm>
            <a:off x="6385469" y="4094250"/>
            <a:ext cx="147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8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970" name="Google Shape;970;p93"/>
          <p:cNvSpPr txBox="1"/>
          <p:nvPr/>
        </p:nvSpPr>
        <p:spPr>
          <a:xfrm>
            <a:off x="6573779" y="3140176"/>
            <a:ext cx="5322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+</a:t>
            </a:r>
            <a:endParaRPr b="1" sz="4800"/>
          </a:p>
        </p:txBody>
      </p:sp>
      <p:cxnSp>
        <p:nvCxnSpPr>
          <p:cNvPr id="971" name="Google Shape;971;p93"/>
          <p:cNvCxnSpPr>
            <a:stCxn id="957" idx="3"/>
            <a:endCxn id="965" idx="2"/>
          </p:cNvCxnSpPr>
          <p:nvPr/>
        </p:nvCxnSpPr>
        <p:spPr>
          <a:xfrm flipH="1" rot="10800000">
            <a:off x="5385848" y="4020800"/>
            <a:ext cx="2013300" cy="6945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2" name="Google Shape;972;p93"/>
          <p:cNvSpPr txBox="1"/>
          <p:nvPr/>
        </p:nvSpPr>
        <p:spPr>
          <a:xfrm>
            <a:off x="7399163" y="202873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9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witter gif" id="973" name="Google Shape;973;p93"/>
          <p:cNvPicPr preferRelativeResize="0"/>
          <p:nvPr/>
        </p:nvPicPr>
        <p:blipFill rotWithShape="1">
          <a:blip r:embed="rId17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5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Project Structure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4" name="Google Shape;9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251575"/>
            <a:ext cx="8223301" cy="33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5"/>
          <p:cNvSpPr txBox="1"/>
          <p:nvPr/>
        </p:nvSpPr>
        <p:spPr>
          <a:xfrm>
            <a:off x="463150" y="1821050"/>
            <a:ext cx="82233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6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Project Structure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251575"/>
            <a:ext cx="8223301" cy="33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96"/>
          <p:cNvSpPr txBox="1"/>
          <p:nvPr/>
        </p:nvSpPr>
        <p:spPr>
          <a:xfrm>
            <a:off x="460350" y="2644400"/>
            <a:ext cx="82233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2233613"/>
            <a:ext cx="90868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649" y="195943"/>
            <a:ext cx="5118724" cy="47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9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Project Structure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251575"/>
            <a:ext cx="8223301" cy="33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99"/>
          <p:cNvSpPr txBox="1"/>
          <p:nvPr/>
        </p:nvSpPr>
        <p:spPr>
          <a:xfrm>
            <a:off x="463150" y="2925300"/>
            <a:ext cx="82233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0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Project Structure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9" name="Google Shape;10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251575"/>
            <a:ext cx="8223301" cy="33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00"/>
          <p:cNvSpPr txBox="1"/>
          <p:nvPr/>
        </p:nvSpPr>
        <p:spPr>
          <a:xfrm>
            <a:off x="460350" y="3748650"/>
            <a:ext cx="82233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1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Project Structure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Google Shape;10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251575"/>
            <a:ext cx="8223301" cy="33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01"/>
          <p:cNvSpPr txBox="1"/>
          <p:nvPr/>
        </p:nvSpPr>
        <p:spPr>
          <a:xfrm>
            <a:off x="402250" y="4343075"/>
            <a:ext cx="82233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025" y="152400"/>
            <a:ext cx="27324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ock value gif" id="197" name="Google Shape;197;p22"/>
          <p:cNvPicPr preferRelativeResize="0"/>
          <p:nvPr/>
        </p:nvPicPr>
        <p:blipFill rotWithShape="1">
          <a:blip r:embed="rId3">
            <a:alphaModFix/>
          </a:blip>
          <a:srcRect b="6686" l="6868" r="2519" t="12850"/>
          <a:stretch/>
        </p:blipFill>
        <p:spPr>
          <a:xfrm>
            <a:off x="572850" y="664263"/>
            <a:ext cx="6277001" cy="381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side out anger" id="198" name="Google Shape;198;p22"/>
          <p:cNvPicPr preferRelativeResize="0"/>
          <p:nvPr/>
        </p:nvPicPr>
        <p:blipFill rotWithShape="1">
          <a:blip r:embed="rId4">
            <a:alphaModFix/>
          </a:blip>
          <a:srcRect b="27778" l="20268" r="19588" t="20076"/>
          <a:stretch/>
        </p:blipFill>
        <p:spPr>
          <a:xfrm>
            <a:off x="6932373" y="2464988"/>
            <a:ext cx="1679024" cy="15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oup of people logo" id="199" name="Google Shape;199;p22"/>
          <p:cNvPicPr preferRelativeResize="0"/>
          <p:nvPr/>
        </p:nvPicPr>
        <p:blipFill rotWithShape="1">
          <a:blip r:embed="rId5">
            <a:alphaModFix/>
          </a:blip>
          <a:srcRect b="23381" l="31528" r="7297" t="14973"/>
          <a:stretch/>
        </p:blipFill>
        <p:spPr>
          <a:xfrm>
            <a:off x="6932381" y="1078669"/>
            <a:ext cx="1679025" cy="138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3"/>
          <p:cNvSpPr txBox="1"/>
          <p:nvPr/>
        </p:nvSpPr>
        <p:spPr>
          <a:xfrm>
            <a:off x="463150" y="560675"/>
            <a:ext cx="8223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Code Quality</a:t>
            </a:r>
            <a:endParaRPr b="1" sz="3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Google Shape;104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88" y="1550526"/>
            <a:ext cx="8049227" cy="21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03"/>
          <p:cNvSpPr/>
          <p:nvPr/>
        </p:nvSpPr>
        <p:spPr>
          <a:xfrm>
            <a:off x="8349700" y="1501400"/>
            <a:ext cx="336900" cy="32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3"/>
          <p:cNvSpPr txBox="1"/>
          <p:nvPr/>
        </p:nvSpPr>
        <p:spPr>
          <a:xfrm>
            <a:off x="2569750" y="3961775"/>
            <a:ext cx="40101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123"/>
            <a:ext cx="9143998" cy="35372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50" name="Google Shape;1050;p104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21650" y="2890100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51" name="Google Shape;1051;p104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21650" y="2571750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52" name="Google Shape;1052;p104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21650" y="1659975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53" name="Google Shape;1053;p104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21650" y="2070238"/>
            <a:ext cx="230600" cy="2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110"/>
            <a:ext cx="9144002" cy="4393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61" name="Google Shape;1061;p105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57125" y="1926025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62" name="Google Shape;1062;p105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57125" y="2283325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63" name="Google Shape;1063;p105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57125" y="3898025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64" name="Google Shape;1064;p105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57125" y="1523000"/>
            <a:ext cx="230600" cy="23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een tick icon" id="1065" name="Google Shape;1065;p105"/>
          <p:cNvPicPr preferRelativeResize="0"/>
          <p:nvPr/>
        </p:nvPicPr>
        <p:blipFill rotWithShape="1">
          <a:blip r:embed="rId4">
            <a:alphaModFix/>
          </a:blip>
          <a:srcRect b="16208" l="9492" r="9371" t="8330"/>
          <a:stretch/>
        </p:blipFill>
        <p:spPr>
          <a:xfrm>
            <a:off x="7857125" y="1119975"/>
            <a:ext cx="230600" cy="2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v icon" id="1070" name="Google Shape;107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332125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6"/>
          <p:cNvSpPr txBox="1"/>
          <p:nvPr/>
        </p:nvSpPr>
        <p:spPr>
          <a:xfrm>
            <a:off x="417988" y="332125"/>
            <a:ext cx="1504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hive icon" id="1072" name="Google Shape;1072;p106"/>
          <p:cNvPicPr preferRelativeResize="0"/>
          <p:nvPr/>
        </p:nvPicPr>
        <p:blipFill rotWithShape="1">
          <a:blip r:embed="rId4">
            <a:alphaModFix/>
          </a:blip>
          <a:srcRect b="10951" l="18583" r="17399" t="9576"/>
          <a:stretch/>
        </p:blipFill>
        <p:spPr>
          <a:xfrm>
            <a:off x="673712" y="931538"/>
            <a:ext cx="635325" cy="57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v icon" id="1073" name="Google Shape;107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13" y="1900000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06"/>
          <p:cNvSpPr txBox="1"/>
          <p:nvPr/>
        </p:nvSpPr>
        <p:spPr>
          <a:xfrm>
            <a:off x="417988" y="1790100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cxnSp>
        <p:nvCxnSpPr>
          <p:cNvPr id="1075" name="Google Shape;1075;p106"/>
          <p:cNvCxnSpPr/>
          <p:nvPr/>
        </p:nvCxnSpPr>
        <p:spPr>
          <a:xfrm>
            <a:off x="991388" y="66138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6" name="Google Shape;1076;p106"/>
          <p:cNvCxnSpPr/>
          <p:nvPr/>
        </p:nvCxnSpPr>
        <p:spPr>
          <a:xfrm>
            <a:off x="991375" y="1519938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106"/>
          <p:cNvSpPr txBox="1"/>
          <p:nvPr/>
        </p:nvSpPr>
        <p:spPr>
          <a:xfrm>
            <a:off x="359538" y="1018813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able icon" id="1078" name="Google Shape;107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63" y="3383409"/>
            <a:ext cx="567722" cy="5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9" name="Google Shape;1079;p106"/>
          <p:cNvCxnSpPr/>
          <p:nvPr/>
        </p:nvCxnSpPr>
        <p:spPr>
          <a:xfrm flipH="1" rot="10800000">
            <a:off x="87347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csv icon" id="1080" name="Google Shape;108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413" y="296338"/>
            <a:ext cx="399200" cy="3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6"/>
          <p:cNvSpPr txBox="1"/>
          <p:nvPr/>
        </p:nvSpPr>
        <p:spPr>
          <a:xfrm>
            <a:off x="3125088" y="186438"/>
            <a:ext cx="1504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Sentiment140</a:t>
            </a:r>
            <a:endParaRPr b="1"/>
          </a:p>
        </p:txBody>
      </p:sp>
      <p:pic>
        <p:nvPicPr>
          <p:cNvPr descr="Image result for machine learning icon" id="1082" name="Google Shape;1082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800" y="176726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icon" id="1083" name="Google Shape;1083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793" y="933193"/>
            <a:ext cx="567700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istic regression icon" id="1084" name="Google Shape;1084;p106"/>
          <p:cNvPicPr preferRelativeResize="0"/>
          <p:nvPr/>
        </p:nvPicPr>
        <p:blipFill rotWithShape="1">
          <a:blip r:embed="rId8">
            <a:alphaModFix/>
          </a:blip>
          <a:srcRect b="4166" l="50000" r="2198" t="19092"/>
          <a:stretch/>
        </p:blipFill>
        <p:spPr>
          <a:xfrm>
            <a:off x="4528993" y="933182"/>
            <a:ext cx="791725" cy="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6"/>
          <p:cNvSpPr txBox="1"/>
          <p:nvPr/>
        </p:nvSpPr>
        <p:spPr>
          <a:xfrm>
            <a:off x="3467800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sp>
        <p:nvSpPr>
          <p:cNvPr id="1086" name="Google Shape;1086;p106"/>
          <p:cNvSpPr txBox="1"/>
          <p:nvPr/>
        </p:nvSpPr>
        <p:spPr>
          <a:xfrm>
            <a:off x="4240325" y="992075"/>
            <a:ext cx="458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+</a:t>
            </a:r>
            <a:endParaRPr b="1" sz="2400"/>
          </a:p>
        </p:txBody>
      </p:sp>
      <p:cxnSp>
        <p:nvCxnSpPr>
          <p:cNvPr id="1087" name="Google Shape;1087;p106"/>
          <p:cNvCxnSpPr/>
          <p:nvPr/>
        </p:nvCxnSpPr>
        <p:spPr>
          <a:xfrm>
            <a:off x="3751638" y="73131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106"/>
          <p:cNvCxnSpPr/>
          <p:nvPr/>
        </p:nvCxnSpPr>
        <p:spPr>
          <a:xfrm>
            <a:off x="3751638" y="1429763"/>
            <a:ext cx="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9" name="Google Shape;1089;p106"/>
          <p:cNvSpPr txBox="1"/>
          <p:nvPr/>
        </p:nvSpPr>
        <p:spPr>
          <a:xfrm>
            <a:off x="5423913" y="9703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1090" name="Google Shape;1090;p106"/>
          <p:cNvCxnSpPr/>
          <p:nvPr/>
        </p:nvCxnSpPr>
        <p:spPr>
          <a:xfrm flipH="1">
            <a:off x="1679825" y="2842925"/>
            <a:ext cx="2075100" cy="393600"/>
          </a:xfrm>
          <a:prstGeom prst="bentConnector3">
            <a:avLst>
              <a:gd fmla="val 995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106"/>
          <p:cNvCxnSpPr/>
          <p:nvPr/>
        </p:nvCxnSpPr>
        <p:spPr>
          <a:xfrm flipH="1" rot="10800000">
            <a:off x="3745075" y="2488925"/>
            <a:ext cx="9900" cy="3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106"/>
          <p:cNvSpPr txBox="1"/>
          <p:nvPr/>
        </p:nvSpPr>
        <p:spPr>
          <a:xfrm>
            <a:off x="8900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browser icon" id="1093" name="Google Shape;109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1775" y="3352400"/>
            <a:ext cx="567701" cy="56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4" name="Google Shape;1094;p106"/>
          <p:cNvCxnSpPr/>
          <p:nvPr/>
        </p:nvCxnSpPr>
        <p:spPr>
          <a:xfrm flipH="1" rot="10800000">
            <a:off x="2006823" y="366821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Related image" id="1095" name="Google Shape;1095;p106"/>
          <p:cNvPicPr preferRelativeResize="0"/>
          <p:nvPr/>
        </p:nvPicPr>
        <p:blipFill rotWithShape="1">
          <a:blip r:embed="rId10">
            <a:alphaModFix/>
          </a:blip>
          <a:srcRect b="8894" l="4088" r="4244" t="11759"/>
          <a:stretch/>
        </p:blipFill>
        <p:spPr>
          <a:xfrm>
            <a:off x="3569775" y="3436600"/>
            <a:ext cx="1921962" cy="3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106"/>
          <p:cNvCxnSpPr/>
          <p:nvPr/>
        </p:nvCxnSpPr>
        <p:spPr>
          <a:xfrm flipH="1" rot="10800000">
            <a:off x="3094823" y="3634162"/>
            <a:ext cx="429600" cy="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7" name="Google Shape;1097;p106"/>
          <p:cNvSpPr txBox="1"/>
          <p:nvPr/>
        </p:nvSpPr>
        <p:spPr>
          <a:xfrm>
            <a:off x="1992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5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098" name="Google Shape;1098;p106"/>
          <p:cNvSpPr txBox="1"/>
          <p:nvPr/>
        </p:nvSpPr>
        <p:spPr>
          <a:xfrm>
            <a:off x="3080413" y="355792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6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Related image" id="1099" name="Google Shape;1099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5663" y="4473550"/>
            <a:ext cx="1710185" cy="48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0" name="Google Shape;1100;p106"/>
          <p:cNvCxnSpPr/>
          <p:nvPr/>
        </p:nvCxnSpPr>
        <p:spPr>
          <a:xfrm>
            <a:off x="2741950" y="4082075"/>
            <a:ext cx="777000" cy="7674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106"/>
          <p:cNvSpPr txBox="1"/>
          <p:nvPr/>
        </p:nvSpPr>
        <p:spPr>
          <a:xfrm>
            <a:off x="2337863" y="233128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4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102" name="Google Shape;1102;p106"/>
          <p:cNvSpPr txBox="1"/>
          <p:nvPr/>
        </p:nvSpPr>
        <p:spPr>
          <a:xfrm>
            <a:off x="2301138" y="4450175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7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1103" name="Google Shape;1103;p106"/>
          <p:cNvCxnSpPr>
            <a:stCxn id="1074" idx="3"/>
            <a:endCxn id="1080" idx="1"/>
          </p:cNvCxnSpPr>
          <p:nvPr/>
        </p:nvCxnSpPr>
        <p:spPr>
          <a:xfrm flipH="1" rot="10800000">
            <a:off x="1922788" y="495900"/>
            <a:ext cx="950700" cy="1519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Image result for pyspark icon" id="1104" name="Google Shape;1104;p106"/>
          <p:cNvPicPr preferRelativeResize="0"/>
          <p:nvPr/>
        </p:nvPicPr>
        <p:blipFill rotWithShape="1">
          <a:blip r:embed="rId12">
            <a:alphaModFix/>
          </a:blip>
          <a:srcRect b="35210" l="21798" r="21302" t="23408"/>
          <a:stretch/>
        </p:blipFill>
        <p:spPr>
          <a:xfrm>
            <a:off x="2182600" y="944487"/>
            <a:ext cx="1381707" cy="57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heroku logo" id="1105" name="Google Shape;1105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0682" y="436025"/>
            <a:ext cx="1156974" cy="993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gular logo" id="1106" name="Google Shape;1106;p106"/>
          <p:cNvPicPr preferRelativeResize="0"/>
          <p:nvPr/>
        </p:nvPicPr>
        <p:blipFill rotWithShape="1">
          <a:blip r:embed="rId14">
            <a:alphaModFix/>
          </a:blip>
          <a:srcRect b="6246" l="12053" r="11703" t="11986"/>
          <a:stretch/>
        </p:blipFill>
        <p:spPr>
          <a:xfrm>
            <a:off x="8188034" y="3027000"/>
            <a:ext cx="789640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tml5 logo url" id="1107" name="Google Shape;1107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75742" y="3027000"/>
            <a:ext cx="846851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s3 logo" id="1108" name="Google Shape;1108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12024" y="3038064"/>
            <a:ext cx="586023" cy="971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06"/>
          <p:cNvCxnSpPr>
            <a:stCxn id="1107" idx="0"/>
            <a:endCxn id="1105" idx="2"/>
          </p:cNvCxnSpPr>
          <p:nvPr/>
        </p:nvCxnSpPr>
        <p:spPr>
          <a:xfrm rot="10800000">
            <a:off x="7399168" y="1429800"/>
            <a:ext cx="0" cy="159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0" name="Google Shape;1110;p106"/>
          <p:cNvSpPr txBox="1"/>
          <p:nvPr/>
        </p:nvSpPr>
        <p:spPr>
          <a:xfrm>
            <a:off x="7713079" y="3140176"/>
            <a:ext cx="5322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+</a:t>
            </a:r>
            <a:endParaRPr b="1" sz="4800"/>
          </a:p>
        </p:txBody>
      </p:sp>
      <p:sp>
        <p:nvSpPr>
          <p:cNvPr id="1111" name="Google Shape;1111;p106"/>
          <p:cNvSpPr txBox="1"/>
          <p:nvPr/>
        </p:nvSpPr>
        <p:spPr>
          <a:xfrm>
            <a:off x="6385469" y="4094250"/>
            <a:ext cx="1470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8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112" name="Google Shape;1112;p106"/>
          <p:cNvSpPr txBox="1"/>
          <p:nvPr/>
        </p:nvSpPr>
        <p:spPr>
          <a:xfrm>
            <a:off x="6573779" y="3140176"/>
            <a:ext cx="5322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+</a:t>
            </a:r>
            <a:endParaRPr b="1" sz="4800"/>
          </a:p>
        </p:txBody>
      </p:sp>
      <p:cxnSp>
        <p:nvCxnSpPr>
          <p:cNvPr id="1113" name="Google Shape;1113;p106"/>
          <p:cNvCxnSpPr>
            <a:stCxn id="1099" idx="3"/>
            <a:endCxn id="1107" idx="2"/>
          </p:cNvCxnSpPr>
          <p:nvPr/>
        </p:nvCxnSpPr>
        <p:spPr>
          <a:xfrm flipH="1" rot="10800000">
            <a:off x="5385848" y="4020800"/>
            <a:ext cx="2013300" cy="6945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106"/>
          <p:cNvSpPr txBox="1"/>
          <p:nvPr/>
        </p:nvSpPr>
        <p:spPr>
          <a:xfrm>
            <a:off x="7399163" y="2028738"/>
            <a:ext cx="4584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9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descr="Image result for twitter gif" id="1115" name="Google Shape;1115;p106"/>
          <p:cNvPicPr preferRelativeResize="0"/>
          <p:nvPr/>
        </p:nvPicPr>
        <p:blipFill rotWithShape="1">
          <a:blip r:embed="rId17">
            <a:alphaModFix/>
          </a:blip>
          <a:srcRect b="18669" l="6824" r="64738" t="33556"/>
          <a:stretch/>
        </p:blipFill>
        <p:spPr>
          <a:xfrm>
            <a:off x="312475" y="3467887"/>
            <a:ext cx="532200" cy="4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